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5213" cy="42811700"/>
  <p:notesSz cx="6715125" cy="9239250"/>
  <p:defaultTextStyle>
    <a:defPPr>
      <a:defRPr lang="en-US"/>
    </a:defPPr>
    <a:lvl1pPr algn="ctr" rtl="0" fontAlgn="base">
      <a:spcBef>
        <a:spcPct val="0"/>
      </a:spcBef>
      <a:spcAft>
        <a:spcPct val="0"/>
      </a:spcAft>
      <a:defRPr sz="8200" kern="1200">
        <a:solidFill>
          <a:schemeClr val="tx1"/>
        </a:solidFill>
        <a:latin typeface="Arial" charset="0"/>
        <a:ea typeface="+mn-ea"/>
        <a:cs typeface="+mn-cs"/>
      </a:defRPr>
    </a:lvl1pPr>
    <a:lvl2pPr marL="435026" algn="ctr" rtl="0" fontAlgn="base">
      <a:spcBef>
        <a:spcPct val="0"/>
      </a:spcBef>
      <a:spcAft>
        <a:spcPct val="0"/>
      </a:spcAft>
      <a:defRPr sz="8200" kern="1200">
        <a:solidFill>
          <a:schemeClr val="tx1"/>
        </a:solidFill>
        <a:latin typeface="Arial" charset="0"/>
        <a:ea typeface="+mn-ea"/>
        <a:cs typeface="+mn-cs"/>
      </a:defRPr>
    </a:lvl2pPr>
    <a:lvl3pPr marL="870052" algn="ctr" rtl="0" fontAlgn="base">
      <a:spcBef>
        <a:spcPct val="0"/>
      </a:spcBef>
      <a:spcAft>
        <a:spcPct val="0"/>
      </a:spcAft>
      <a:defRPr sz="8200" kern="1200">
        <a:solidFill>
          <a:schemeClr val="tx1"/>
        </a:solidFill>
        <a:latin typeface="Arial" charset="0"/>
        <a:ea typeface="+mn-ea"/>
        <a:cs typeface="+mn-cs"/>
      </a:defRPr>
    </a:lvl3pPr>
    <a:lvl4pPr marL="1305077" algn="ctr" rtl="0" fontAlgn="base">
      <a:spcBef>
        <a:spcPct val="0"/>
      </a:spcBef>
      <a:spcAft>
        <a:spcPct val="0"/>
      </a:spcAft>
      <a:defRPr sz="8200" kern="1200">
        <a:solidFill>
          <a:schemeClr val="tx1"/>
        </a:solidFill>
        <a:latin typeface="Arial" charset="0"/>
        <a:ea typeface="+mn-ea"/>
        <a:cs typeface="+mn-cs"/>
      </a:defRPr>
    </a:lvl4pPr>
    <a:lvl5pPr marL="1740103" algn="ctr" rtl="0" fontAlgn="base">
      <a:spcBef>
        <a:spcPct val="0"/>
      </a:spcBef>
      <a:spcAft>
        <a:spcPct val="0"/>
      </a:spcAft>
      <a:defRPr sz="8200" kern="1200">
        <a:solidFill>
          <a:schemeClr val="tx1"/>
        </a:solidFill>
        <a:latin typeface="Arial" charset="0"/>
        <a:ea typeface="+mn-ea"/>
        <a:cs typeface="+mn-cs"/>
      </a:defRPr>
    </a:lvl5pPr>
    <a:lvl6pPr marL="2175129" algn="l" defTabSz="870052" rtl="0" eaLnBrk="1" latinLnBrk="0" hangingPunct="1">
      <a:defRPr sz="8200" kern="1200">
        <a:solidFill>
          <a:schemeClr val="tx1"/>
        </a:solidFill>
        <a:latin typeface="Arial" charset="0"/>
        <a:ea typeface="+mn-ea"/>
        <a:cs typeface="+mn-cs"/>
      </a:defRPr>
    </a:lvl6pPr>
    <a:lvl7pPr marL="2610155" algn="l" defTabSz="870052" rtl="0" eaLnBrk="1" latinLnBrk="0" hangingPunct="1">
      <a:defRPr sz="8200" kern="1200">
        <a:solidFill>
          <a:schemeClr val="tx1"/>
        </a:solidFill>
        <a:latin typeface="Arial" charset="0"/>
        <a:ea typeface="+mn-ea"/>
        <a:cs typeface="+mn-cs"/>
      </a:defRPr>
    </a:lvl7pPr>
    <a:lvl8pPr marL="3045181" algn="l" defTabSz="870052" rtl="0" eaLnBrk="1" latinLnBrk="0" hangingPunct="1">
      <a:defRPr sz="8200" kern="1200">
        <a:solidFill>
          <a:schemeClr val="tx1"/>
        </a:solidFill>
        <a:latin typeface="Arial" charset="0"/>
        <a:ea typeface="+mn-ea"/>
        <a:cs typeface="+mn-cs"/>
      </a:defRPr>
    </a:lvl8pPr>
    <a:lvl9pPr marL="3480206" algn="l" defTabSz="870052" rtl="0" eaLnBrk="1" latinLnBrk="0" hangingPunct="1">
      <a:defRPr sz="8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6289">
          <p15:clr>
            <a:srgbClr val="A4A3A4"/>
          </p15:clr>
        </p15:guide>
        <p15:guide id="2" orient="horz" pos="26266">
          <p15:clr>
            <a:srgbClr val="A4A3A4"/>
          </p15:clr>
        </p15:guide>
        <p15:guide id="3" orient="horz" pos="2794">
          <p15:clr>
            <a:srgbClr val="A4A3A4"/>
          </p15:clr>
        </p15:guide>
        <p15:guide id="4"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399"/>
    <a:srgbClr val="002164"/>
    <a:srgbClr val="003064"/>
    <a:srgbClr val="0046D2"/>
    <a:srgbClr val="EAEAEA"/>
    <a:srgbClr val="FF0000"/>
    <a:srgbClr val="32BE3E"/>
    <a:srgbClr val="A7C4FF"/>
    <a:srgbClr val="C0C0C0"/>
    <a:srgbClr val="698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5"/>
    <p:restoredTop sz="92130"/>
  </p:normalViewPr>
  <p:slideViewPr>
    <p:cSldViewPr snapToGrid="0">
      <p:cViewPr>
        <p:scale>
          <a:sx n="37" d="100"/>
          <a:sy n="37" d="100"/>
        </p:scale>
        <p:origin x="-1536" y="5264"/>
      </p:cViewPr>
      <p:guideLst>
        <p:guide orient="horz" pos="6289"/>
        <p:guide orient="horz" pos="26266"/>
        <p:guide orient="horz" pos="2794"/>
        <p:guide pos="95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98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3650" y="0"/>
            <a:ext cx="2909888" cy="463550"/>
          </a:xfrm>
          <a:prstGeom prst="rect">
            <a:avLst/>
          </a:prstGeom>
        </p:spPr>
        <p:txBody>
          <a:bodyPr vert="horz" lIns="91440" tIns="45720" rIns="91440" bIns="45720" rtlCol="0"/>
          <a:lstStyle>
            <a:lvl1pPr algn="r">
              <a:defRPr sz="1200"/>
            </a:lvl1pPr>
          </a:lstStyle>
          <a:p>
            <a:fld id="{693AD313-EBD3-1048-9FF4-1FEA738AFF37}" type="datetimeFigureOut">
              <a:rPr lang="en-US" smtClean="0"/>
              <a:t>21/10/17</a:t>
            </a:fld>
            <a:endParaRPr lang="en-US"/>
          </a:p>
        </p:txBody>
      </p:sp>
      <p:sp>
        <p:nvSpPr>
          <p:cNvPr id="4" name="Footer Placeholder 3"/>
          <p:cNvSpPr>
            <a:spLocks noGrp="1"/>
          </p:cNvSpPr>
          <p:nvPr>
            <p:ph type="ftr" sz="quarter" idx="2"/>
          </p:nvPr>
        </p:nvSpPr>
        <p:spPr>
          <a:xfrm>
            <a:off x="0" y="8775700"/>
            <a:ext cx="29098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3650" y="8775700"/>
            <a:ext cx="2909888" cy="463550"/>
          </a:xfrm>
          <a:prstGeom prst="rect">
            <a:avLst/>
          </a:prstGeom>
        </p:spPr>
        <p:txBody>
          <a:bodyPr vert="horz" lIns="91440" tIns="45720" rIns="91440" bIns="45720" rtlCol="0" anchor="b"/>
          <a:lstStyle>
            <a:lvl1pPr algn="r">
              <a:defRPr sz="1200"/>
            </a:lvl1pPr>
          </a:lstStyle>
          <a:p>
            <a:fld id="{94E8BA99-C042-234C-BF7E-F73B5A96928D}" type="slidenum">
              <a:rPr lang="en-US" smtClean="0"/>
              <a:t>‹#›</a:t>
            </a:fld>
            <a:endParaRPr lang="en-US"/>
          </a:p>
        </p:txBody>
      </p:sp>
    </p:spTree>
    <p:extLst>
      <p:ext uri="{BB962C8B-B14F-4D97-AF65-F5344CB8AC3E}">
        <p14:creationId xmlns:p14="http://schemas.microsoft.com/office/powerpoint/2010/main" val="11851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35026" algn="l" rtl="0" fontAlgn="base">
      <a:spcBef>
        <a:spcPct val="30000"/>
      </a:spcBef>
      <a:spcAft>
        <a:spcPct val="0"/>
      </a:spcAft>
      <a:defRPr sz="1100" kern="1200">
        <a:solidFill>
          <a:schemeClr val="tx1"/>
        </a:solidFill>
        <a:latin typeface="Arial" charset="0"/>
        <a:ea typeface="+mn-ea"/>
        <a:cs typeface="+mn-cs"/>
      </a:defRPr>
    </a:lvl2pPr>
    <a:lvl3pPr marL="870052" algn="l" rtl="0" fontAlgn="base">
      <a:spcBef>
        <a:spcPct val="30000"/>
      </a:spcBef>
      <a:spcAft>
        <a:spcPct val="0"/>
      </a:spcAft>
      <a:defRPr sz="1100" kern="1200">
        <a:solidFill>
          <a:schemeClr val="tx1"/>
        </a:solidFill>
        <a:latin typeface="Arial" charset="0"/>
        <a:ea typeface="+mn-ea"/>
        <a:cs typeface="+mn-cs"/>
      </a:defRPr>
    </a:lvl3pPr>
    <a:lvl4pPr marL="1305077" algn="l" rtl="0" fontAlgn="base">
      <a:spcBef>
        <a:spcPct val="30000"/>
      </a:spcBef>
      <a:spcAft>
        <a:spcPct val="0"/>
      </a:spcAft>
      <a:defRPr sz="1100" kern="1200">
        <a:solidFill>
          <a:schemeClr val="tx1"/>
        </a:solidFill>
        <a:latin typeface="Arial" charset="0"/>
        <a:ea typeface="+mn-ea"/>
        <a:cs typeface="+mn-cs"/>
      </a:defRPr>
    </a:lvl4pPr>
    <a:lvl5pPr marL="1740103" algn="l" rtl="0" fontAlgn="base">
      <a:spcBef>
        <a:spcPct val="30000"/>
      </a:spcBef>
      <a:spcAft>
        <a:spcPct val="0"/>
      </a:spcAft>
      <a:defRPr sz="1100" kern="1200">
        <a:solidFill>
          <a:schemeClr val="tx1"/>
        </a:solidFill>
        <a:latin typeface="Arial" charset="0"/>
        <a:ea typeface="+mn-ea"/>
        <a:cs typeface="+mn-cs"/>
      </a:defRPr>
    </a:lvl5pPr>
    <a:lvl6pPr marL="2175129" algn="l" defTabSz="870052" rtl="0" eaLnBrk="1" latinLnBrk="0" hangingPunct="1">
      <a:defRPr sz="1100" kern="1200">
        <a:solidFill>
          <a:schemeClr val="tx1"/>
        </a:solidFill>
        <a:latin typeface="+mn-lt"/>
        <a:ea typeface="+mn-ea"/>
        <a:cs typeface="+mn-cs"/>
      </a:defRPr>
    </a:lvl6pPr>
    <a:lvl7pPr marL="2610155" algn="l" defTabSz="870052" rtl="0" eaLnBrk="1" latinLnBrk="0" hangingPunct="1">
      <a:defRPr sz="1100" kern="1200">
        <a:solidFill>
          <a:schemeClr val="tx1"/>
        </a:solidFill>
        <a:latin typeface="+mn-lt"/>
        <a:ea typeface="+mn-ea"/>
        <a:cs typeface="+mn-cs"/>
      </a:defRPr>
    </a:lvl7pPr>
    <a:lvl8pPr marL="3045181" algn="l" defTabSz="870052" rtl="0" eaLnBrk="1" latinLnBrk="0" hangingPunct="1">
      <a:defRPr sz="1100" kern="1200">
        <a:solidFill>
          <a:schemeClr val="tx1"/>
        </a:solidFill>
        <a:latin typeface="+mn-lt"/>
        <a:ea typeface="+mn-ea"/>
        <a:cs typeface="+mn-cs"/>
      </a:defRPr>
    </a:lvl8pPr>
    <a:lvl9pPr marL="3480206" algn="l" defTabSz="8700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2133600" y="692150"/>
            <a:ext cx="2449513" cy="3465513"/>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521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postersession.com/" TargetMode="External"/><Relationship Id="rId4" Type="http://schemas.openxmlformats.org/officeDocument/2006/relationships/hyperlink" Target="http://www.megaprint.com/" TargetMode="External"/><Relationship Id="rId5"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extBox 1">
            <a:hlinkClick r:id="rId3"/>
          </p:cNvPr>
          <p:cNvSpPr txBox="1"/>
          <p:nvPr userDrawn="1"/>
        </p:nvSpPr>
        <p:spPr>
          <a:xfrm rot="16200000">
            <a:off x="24785986" y="42195975"/>
            <a:ext cx="313261" cy="103244"/>
          </a:xfrm>
          <a:prstGeom prst="rect">
            <a:avLst/>
          </a:prstGeom>
          <a:noFill/>
        </p:spPr>
        <p:txBody>
          <a:bodyPr wrap="none" lIns="87005" tIns="43503" rIns="87005" bIns="43503" rtlCol="0">
            <a:spAutoFit/>
          </a:bodyPr>
          <a:lstStyle/>
          <a:p>
            <a:r>
              <a:rPr lang="en-US" sz="100" dirty="0" smtClean="0">
                <a:hlinkClick r:id="rId3"/>
              </a:rPr>
              <a:t>www.postersession.com</a:t>
            </a:r>
            <a:endParaRPr lang="en-US" sz="100" dirty="0"/>
          </a:p>
        </p:txBody>
      </p:sp>
      <p:sp>
        <p:nvSpPr>
          <p:cNvPr id="4" name="TextBox 3"/>
          <p:cNvSpPr txBox="1"/>
          <p:nvPr userDrawn="1"/>
        </p:nvSpPr>
        <p:spPr>
          <a:xfrm rot="16200000">
            <a:off x="24748711" y="42192029"/>
            <a:ext cx="388353" cy="103244"/>
          </a:xfrm>
          <a:prstGeom prst="rect">
            <a:avLst/>
          </a:prstGeom>
          <a:noFill/>
        </p:spPr>
        <p:txBody>
          <a:bodyPr wrap="square" lIns="87005" tIns="43503" rIns="87005" bIns="43503" rtlCol="0">
            <a:spAutoFit/>
          </a:bodyPr>
          <a:lstStyle/>
          <a:p>
            <a:pPr marL="0" marR="0" indent="0" algn="ctr" defTabSz="870052" rtl="0" eaLnBrk="1" fontAlgn="base" latinLnBrk="0" hangingPunct="1">
              <a:lnSpc>
                <a:spcPct val="100000"/>
              </a:lnSpc>
              <a:spcBef>
                <a:spcPct val="0"/>
              </a:spcBef>
              <a:spcAft>
                <a:spcPct val="0"/>
              </a:spcAft>
              <a:buClrTx/>
              <a:buSzTx/>
              <a:buFontTx/>
              <a:buNone/>
              <a:tabLst/>
              <a:defRPr/>
            </a:pPr>
            <a:r>
              <a:rPr lang="en-US" sz="100" dirty="0" smtClean="0">
                <a:effectLst/>
                <a:hlinkClick r:id="rId3"/>
              </a:rPr>
              <a:t>www.postersession.com</a:t>
            </a:r>
            <a:endParaRPr lang="en-US" sz="100" dirty="0" smtClean="0">
              <a:effectLst/>
            </a:endParaRPr>
          </a:p>
        </p:txBody>
      </p:sp>
      <p:pic>
        <p:nvPicPr>
          <p:cNvPr id="5" name="Picture 4">
            <a:hlinkClick r:id="rId4"/>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r="38727"/>
          <a:stretch>
            <a:fillRect/>
          </a:stretch>
        </p:blipFill>
        <p:spPr bwMode="auto">
          <a:xfrm>
            <a:off x="22904336" y="42152508"/>
            <a:ext cx="3809222" cy="2074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6713557" y="42077562"/>
            <a:ext cx="2238981" cy="318688"/>
          </a:xfrm>
          <a:prstGeom prst="rect">
            <a:avLst/>
          </a:prstGeom>
          <a:noFill/>
        </p:spPr>
        <p:txBody>
          <a:bodyPr wrap="none" lIns="87005" tIns="43503" rIns="87005" bIns="43503"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0" dirty="0" smtClean="0">
                <a:solidFill>
                  <a:schemeClr val="bg1"/>
                </a:solidFill>
              </a:rPr>
              <a:t>www.postersession.com</a:t>
            </a:r>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6550" rtl="0" fontAlgn="base">
        <a:spcBef>
          <a:spcPct val="0"/>
        </a:spcBef>
        <a:spcAft>
          <a:spcPct val="0"/>
        </a:spcAft>
        <a:defRPr sz="20100">
          <a:solidFill>
            <a:schemeClr val="tx2"/>
          </a:solidFill>
          <a:latin typeface="+mj-lt"/>
          <a:ea typeface="+mj-ea"/>
          <a:cs typeface="+mj-cs"/>
        </a:defRPr>
      </a:lvl1pPr>
      <a:lvl2pPr algn="ctr" defTabSz="4176550" rtl="0" fontAlgn="base">
        <a:spcBef>
          <a:spcPct val="0"/>
        </a:spcBef>
        <a:spcAft>
          <a:spcPct val="0"/>
        </a:spcAft>
        <a:defRPr sz="20100">
          <a:solidFill>
            <a:schemeClr val="tx2"/>
          </a:solidFill>
          <a:latin typeface="Arial" charset="0"/>
        </a:defRPr>
      </a:lvl2pPr>
      <a:lvl3pPr algn="ctr" defTabSz="4176550" rtl="0" fontAlgn="base">
        <a:spcBef>
          <a:spcPct val="0"/>
        </a:spcBef>
        <a:spcAft>
          <a:spcPct val="0"/>
        </a:spcAft>
        <a:defRPr sz="20100">
          <a:solidFill>
            <a:schemeClr val="tx2"/>
          </a:solidFill>
          <a:latin typeface="Arial" charset="0"/>
        </a:defRPr>
      </a:lvl3pPr>
      <a:lvl4pPr algn="ctr" defTabSz="4176550" rtl="0" fontAlgn="base">
        <a:spcBef>
          <a:spcPct val="0"/>
        </a:spcBef>
        <a:spcAft>
          <a:spcPct val="0"/>
        </a:spcAft>
        <a:defRPr sz="20100">
          <a:solidFill>
            <a:schemeClr val="tx2"/>
          </a:solidFill>
          <a:latin typeface="Arial" charset="0"/>
        </a:defRPr>
      </a:lvl4pPr>
      <a:lvl5pPr algn="ctr" defTabSz="4176550" rtl="0" fontAlgn="base">
        <a:spcBef>
          <a:spcPct val="0"/>
        </a:spcBef>
        <a:spcAft>
          <a:spcPct val="0"/>
        </a:spcAft>
        <a:defRPr sz="20100">
          <a:solidFill>
            <a:schemeClr val="tx2"/>
          </a:solidFill>
          <a:latin typeface="Arial" charset="0"/>
        </a:defRPr>
      </a:lvl5pPr>
      <a:lvl6pPr marL="435026" algn="ctr" defTabSz="4176550" rtl="0" fontAlgn="base">
        <a:spcBef>
          <a:spcPct val="0"/>
        </a:spcBef>
        <a:spcAft>
          <a:spcPct val="0"/>
        </a:spcAft>
        <a:defRPr sz="20100">
          <a:solidFill>
            <a:schemeClr val="tx2"/>
          </a:solidFill>
          <a:latin typeface="Arial" charset="0"/>
        </a:defRPr>
      </a:lvl6pPr>
      <a:lvl7pPr marL="870052" algn="ctr" defTabSz="4176550" rtl="0" fontAlgn="base">
        <a:spcBef>
          <a:spcPct val="0"/>
        </a:spcBef>
        <a:spcAft>
          <a:spcPct val="0"/>
        </a:spcAft>
        <a:defRPr sz="20100">
          <a:solidFill>
            <a:schemeClr val="tx2"/>
          </a:solidFill>
          <a:latin typeface="Arial" charset="0"/>
        </a:defRPr>
      </a:lvl7pPr>
      <a:lvl8pPr marL="1305077" algn="ctr" defTabSz="4176550" rtl="0" fontAlgn="base">
        <a:spcBef>
          <a:spcPct val="0"/>
        </a:spcBef>
        <a:spcAft>
          <a:spcPct val="0"/>
        </a:spcAft>
        <a:defRPr sz="20100">
          <a:solidFill>
            <a:schemeClr val="tx2"/>
          </a:solidFill>
          <a:latin typeface="Arial" charset="0"/>
        </a:defRPr>
      </a:lvl8pPr>
      <a:lvl9pPr marL="1740103" algn="ctr" defTabSz="4176550" rtl="0" fontAlgn="base">
        <a:spcBef>
          <a:spcPct val="0"/>
        </a:spcBef>
        <a:spcAft>
          <a:spcPct val="0"/>
        </a:spcAft>
        <a:defRPr sz="20100">
          <a:solidFill>
            <a:schemeClr val="tx2"/>
          </a:solidFill>
          <a:latin typeface="Arial" charset="0"/>
        </a:defRPr>
      </a:lvl9pPr>
    </p:titleStyle>
    <p:bodyStyle>
      <a:lvl1pPr marL="1566395" indent="-1566395" algn="l" defTabSz="4176550" rtl="0" fontAlgn="base">
        <a:spcBef>
          <a:spcPct val="20000"/>
        </a:spcBef>
        <a:spcAft>
          <a:spcPct val="0"/>
        </a:spcAft>
        <a:buChar char="•"/>
        <a:defRPr sz="14700">
          <a:solidFill>
            <a:schemeClr val="tx1"/>
          </a:solidFill>
          <a:latin typeface="+mn-lt"/>
          <a:ea typeface="+mn-ea"/>
          <a:cs typeface="+mn-cs"/>
        </a:defRPr>
      </a:lvl1pPr>
      <a:lvl2pPr marL="3392597" indent="-1305077" algn="l" defTabSz="4176550" rtl="0" fontAlgn="base">
        <a:spcBef>
          <a:spcPct val="20000"/>
        </a:spcBef>
        <a:spcAft>
          <a:spcPct val="0"/>
        </a:spcAft>
        <a:buChar char="–"/>
        <a:defRPr sz="12800">
          <a:solidFill>
            <a:schemeClr val="tx1"/>
          </a:solidFill>
          <a:latin typeface="+mn-lt"/>
        </a:defRPr>
      </a:lvl2pPr>
      <a:lvl3pPr marL="5220310" indent="-1043760" algn="l" defTabSz="4176550" rtl="0" fontAlgn="base">
        <a:spcBef>
          <a:spcPct val="20000"/>
        </a:spcBef>
        <a:spcAft>
          <a:spcPct val="0"/>
        </a:spcAft>
        <a:buChar char="•"/>
        <a:defRPr sz="10900">
          <a:solidFill>
            <a:schemeClr val="tx1"/>
          </a:solidFill>
          <a:latin typeface="+mn-lt"/>
        </a:defRPr>
      </a:lvl3pPr>
      <a:lvl4pPr marL="7307829" indent="-1043760" algn="l" defTabSz="4176550" rtl="0" fontAlgn="base">
        <a:spcBef>
          <a:spcPct val="20000"/>
        </a:spcBef>
        <a:spcAft>
          <a:spcPct val="0"/>
        </a:spcAft>
        <a:buChar char="–"/>
        <a:defRPr sz="9100">
          <a:solidFill>
            <a:schemeClr val="tx1"/>
          </a:solidFill>
          <a:latin typeface="+mn-lt"/>
        </a:defRPr>
      </a:lvl4pPr>
      <a:lvl5pPr marL="9396860" indent="-1043760" algn="l" defTabSz="4176550" rtl="0" fontAlgn="base">
        <a:spcBef>
          <a:spcPct val="20000"/>
        </a:spcBef>
        <a:spcAft>
          <a:spcPct val="0"/>
        </a:spcAft>
        <a:buChar char="»"/>
        <a:defRPr sz="9100">
          <a:solidFill>
            <a:schemeClr val="tx1"/>
          </a:solidFill>
          <a:latin typeface="+mn-lt"/>
        </a:defRPr>
      </a:lvl5pPr>
      <a:lvl6pPr marL="9831886" indent="-1043760" algn="l" defTabSz="4176550" rtl="0" fontAlgn="base">
        <a:spcBef>
          <a:spcPct val="20000"/>
        </a:spcBef>
        <a:spcAft>
          <a:spcPct val="0"/>
        </a:spcAft>
        <a:buChar char="»"/>
        <a:defRPr sz="9100">
          <a:solidFill>
            <a:schemeClr val="tx1"/>
          </a:solidFill>
          <a:latin typeface="+mn-lt"/>
        </a:defRPr>
      </a:lvl6pPr>
      <a:lvl7pPr marL="10266911" indent="-1043760" algn="l" defTabSz="4176550" rtl="0" fontAlgn="base">
        <a:spcBef>
          <a:spcPct val="20000"/>
        </a:spcBef>
        <a:spcAft>
          <a:spcPct val="0"/>
        </a:spcAft>
        <a:buChar char="»"/>
        <a:defRPr sz="9100">
          <a:solidFill>
            <a:schemeClr val="tx1"/>
          </a:solidFill>
          <a:latin typeface="+mn-lt"/>
        </a:defRPr>
      </a:lvl7pPr>
      <a:lvl8pPr marL="10701937" indent="-1043760" algn="l" defTabSz="4176550" rtl="0" fontAlgn="base">
        <a:spcBef>
          <a:spcPct val="20000"/>
        </a:spcBef>
        <a:spcAft>
          <a:spcPct val="0"/>
        </a:spcAft>
        <a:buChar char="»"/>
        <a:defRPr sz="9100">
          <a:solidFill>
            <a:schemeClr val="tx1"/>
          </a:solidFill>
          <a:latin typeface="+mn-lt"/>
        </a:defRPr>
      </a:lvl8pPr>
      <a:lvl9pPr marL="11136963" indent="-1043760" algn="l" defTabSz="4176550" rtl="0" fontAlgn="base">
        <a:spcBef>
          <a:spcPct val="20000"/>
        </a:spcBef>
        <a:spcAft>
          <a:spcPct val="0"/>
        </a:spcAft>
        <a:buChar char="»"/>
        <a:defRPr sz="9100">
          <a:solidFill>
            <a:schemeClr val="tx1"/>
          </a:solidFill>
          <a:latin typeface="+mn-lt"/>
        </a:defRPr>
      </a:lvl9pPr>
    </p:bodyStyle>
    <p:otherStyle>
      <a:defPPr>
        <a:defRPr lang="en-US"/>
      </a:defPPr>
      <a:lvl1pPr marL="0" algn="l" defTabSz="870052" rtl="0" eaLnBrk="1" latinLnBrk="0" hangingPunct="1">
        <a:defRPr sz="1700" kern="1200">
          <a:solidFill>
            <a:schemeClr val="tx1"/>
          </a:solidFill>
          <a:latin typeface="+mn-lt"/>
          <a:ea typeface="+mn-ea"/>
          <a:cs typeface="+mn-cs"/>
        </a:defRPr>
      </a:lvl1pPr>
      <a:lvl2pPr marL="435026" algn="l" defTabSz="870052" rtl="0" eaLnBrk="1" latinLnBrk="0" hangingPunct="1">
        <a:defRPr sz="1700" kern="1200">
          <a:solidFill>
            <a:schemeClr val="tx1"/>
          </a:solidFill>
          <a:latin typeface="+mn-lt"/>
          <a:ea typeface="+mn-ea"/>
          <a:cs typeface="+mn-cs"/>
        </a:defRPr>
      </a:lvl2pPr>
      <a:lvl3pPr marL="870052" algn="l" defTabSz="870052" rtl="0" eaLnBrk="1" latinLnBrk="0" hangingPunct="1">
        <a:defRPr sz="1700" kern="1200">
          <a:solidFill>
            <a:schemeClr val="tx1"/>
          </a:solidFill>
          <a:latin typeface="+mn-lt"/>
          <a:ea typeface="+mn-ea"/>
          <a:cs typeface="+mn-cs"/>
        </a:defRPr>
      </a:lvl3pPr>
      <a:lvl4pPr marL="1305077" algn="l" defTabSz="870052" rtl="0" eaLnBrk="1" latinLnBrk="0" hangingPunct="1">
        <a:defRPr sz="1700" kern="1200">
          <a:solidFill>
            <a:schemeClr val="tx1"/>
          </a:solidFill>
          <a:latin typeface="+mn-lt"/>
          <a:ea typeface="+mn-ea"/>
          <a:cs typeface="+mn-cs"/>
        </a:defRPr>
      </a:lvl4pPr>
      <a:lvl5pPr marL="1740103" algn="l" defTabSz="870052" rtl="0" eaLnBrk="1" latinLnBrk="0" hangingPunct="1">
        <a:defRPr sz="1700" kern="1200">
          <a:solidFill>
            <a:schemeClr val="tx1"/>
          </a:solidFill>
          <a:latin typeface="+mn-lt"/>
          <a:ea typeface="+mn-ea"/>
          <a:cs typeface="+mn-cs"/>
        </a:defRPr>
      </a:lvl5pPr>
      <a:lvl6pPr marL="2175129" algn="l" defTabSz="870052" rtl="0" eaLnBrk="1" latinLnBrk="0" hangingPunct="1">
        <a:defRPr sz="1700" kern="1200">
          <a:solidFill>
            <a:schemeClr val="tx1"/>
          </a:solidFill>
          <a:latin typeface="+mn-lt"/>
          <a:ea typeface="+mn-ea"/>
          <a:cs typeface="+mn-cs"/>
        </a:defRPr>
      </a:lvl6pPr>
      <a:lvl7pPr marL="2610155" algn="l" defTabSz="870052" rtl="0" eaLnBrk="1" latinLnBrk="0" hangingPunct="1">
        <a:defRPr sz="1700" kern="1200">
          <a:solidFill>
            <a:schemeClr val="tx1"/>
          </a:solidFill>
          <a:latin typeface="+mn-lt"/>
          <a:ea typeface="+mn-ea"/>
          <a:cs typeface="+mn-cs"/>
        </a:defRPr>
      </a:lvl7pPr>
      <a:lvl8pPr marL="3045181" algn="l" defTabSz="870052" rtl="0" eaLnBrk="1" latinLnBrk="0" hangingPunct="1">
        <a:defRPr sz="1700" kern="1200">
          <a:solidFill>
            <a:schemeClr val="tx1"/>
          </a:solidFill>
          <a:latin typeface="+mn-lt"/>
          <a:ea typeface="+mn-ea"/>
          <a:cs typeface="+mn-cs"/>
        </a:defRPr>
      </a:lvl8pPr>
      <a:lvl9pPr marL="3480206" algn="l" defTabSz="87005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tiff"/><Relationship Id="rId12" Type="http://schemas.openxmlformats.org/officeDocument/2006/relationships/image" Target="../media/image11.tiff"/><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jpg"/><Relationship Id="rId18"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052" name="AutoShape 4"/>
          <p:cNvSpPr>
            <a:spLocks noChangeArrowheads="1"/>
          </p:cNvSpPr>
          <p:nvPr/>
        </p:nvSpPr>
        <p:spPr bwMode="auto">
          <a:xfrm>
            <a:off x="178330" y="4842048"/>
            <a:ext cx="29835431" cy="38288366"/>
          </a:xfrm>
          <a:prstGeom prst="roundRect">
            <a:avLst>
              <a:gd name="adj" fmla="val 7000"/>
            </a:avLst>
          </a:prstGeom>
          <a:solidFill>
            <a:srgbClr val="FFFFFF"/>
          </a:solidFill>
          <a:ln w="9525">
            <a:solidFill>
              <a:schemeClr val="tx1"/>
            </a:solidFill>
            <a:round/>
            <a:headEnd/>
            <a:tailEnd/>
          </a:ln>
          <a:effectLst/>
        </p:spPr>
        <p:txBody>
          <a:bodyPr wrap="none" lIns="87005" tIns="43503" rIns="87005" bIns="43503" anchor="ctr"/>
          <a:lstStyle/>
          <a:p>
            <a:endParaRPr lang="en-US" dirty="0"/>
          </a:p>
        </p:txBody>
      </p:sp>
      <p:sp>
        <p:nvSpPr>
          <p:cNvPr id="2059" name="Text Box 11"/>
          <p:cNvSpPr txBox="1">
            <a:spLocks noChangeArrowheads="1"/>
          </p:cNvSpPr>
          <p:nvPr/>
        </p:nvSpPr>
        <p:spPr bwMode="auto">
          <a:xfrm>
            <a:off x="15520549" y="25568386"/>
            <a:ext cx="13764580" cy="965019"/>
          </a:xfrm>
          <a:prstGeom prst="rect">
            <a:avLst/>
          </a:prstGeom>
          <a:noFill/>
          <a:ln w="9525">
            <a:solidFill>
              <a:schemeClr val="tx1"/>
            </a:solid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002164"/>
                </a:solidFill>
              </a:rPr>
              <a:t>Discussion and Conclusion</a:t>
            </a:r>
            <a:endParaRPr lang="en-US" sz="5700" b="1" dirty="0">
              <a:solidFill>
                <a:srgbClr val="002164"/>
              </a:solidFill>
            </a:endParaRPr>
          </a:p>
        </p:txBody>
      </p:sp>
      <p:sp>
        <p:nvSpPr>
          <p:cNvPr id="2090" name="Text Box 42"/>
          <p:cNvSpPr txBox="1">
            <a:spLocks noChangeArrowheads="1"/>
          </p:cNvSpPr>
          <p:nvPr/>
        </p:nvSpPr>
        <p:spPr bwMode="auto">
          <a:xfrm>
            <a:off x="11896871" y="4628349"/>
            <a:ext cx="6249989" cy="965019"/>
          </a:xfrm>
          <a:prstGeom prst="rect">
            <a:avLst/>
          </a:prstGeom>
          <a:solidFill>
            <a:srgbClr val="003399"/>
          </a:solidFill>
          <a:ln w="9525">
            <a:noFill/>
            <a:miter lim="800000"/>
            <a:headEnd/>
            <a:tailEnd/>
          </a:ln>
          <a:effectLst/>
        </p:spPr>
        <p:txBody>
          <a:bodyPr wrap="square" lIns="87005" tIns="43503" rIns="87005" bIns="43503">
            <a:spAutoFit/>
          </a:bodyPr>
          <a:lstStyle/>
          <a:p>
            <a:pPr defTabSz="4176550">
              <a:spcBef>
                <a:spcPct val="50000"/>
              </a:spcBef>
            </a:pPr>
            <a:r>
              <a:rPr lang="en-US" sz="5700" b="1" dirty="0" smtClean="0">
                <a:solidFill>
                  <a:schemeClr val="bg1"/>
                </a:solidFill>
              </a:rPr>
              <a:t>Introduction</a:t>
            </a:r>
            <a:endParaRPr lang="en-US" sz="5700" b="1" dirty="0">
              <a:solidFill>
                <a:schemeClr val="bg1"/>
              </a:solidFill>
            </a:endParaRPr>
          </a:p>
        </p:txBody>
      </p:sp>
      <p:sp>
        <p:nvSpPr>
          <p:cNvPr id="20" name="Text Box 42"/>
          <p:cNvSpPr txBox="1">
            <a:spLocks noChangeArrowheads="1"/>
          </p:cNvSpPr>
          <p:nvPr/>
        </p:nvSpPr>
        <p:spPr bwMode="auto">
          <a:xfrm>
            <a:off x="706311" y="9370502"/>
            <a:ext cx="28782259" cy="1072741"/>
          </a:xfrm>
          <a:prstGeom prst="rect">
            <a:avLst/>
          </a:prstGeom>
          <a:noFill/>
          <a:ln w="9525">
            <a:noFill/>
            <a:miter lim="800000"/>
            <a:headEnd/>
            <a:tailEnd/>
          </a:ln>
          <a:effectLst/>
        </p:spPr>
        <p:txBody>
          <a:bodyPr wrap="square" lIns="87005" tIns="43503" rIns="87005" bIns="43503">
            <a:spAutoFit/>
          </a:bodyPr>
          <a:lstStyle/>
          <a:p>
            <a:pPr algn="l"/>
            <a:r>
              <a:rPr lang="en-AU" sz="3200" dirty="0"/>
              <a:t>Case series of </a:t>
            </a:r>
            <a:r>
              <a:rPr lang="en-AU" sz="3200" dirty="0" smtClean="0"/>
              <a:t>three </a:t>
            </a:r>
            <a:r>
              <a:rPr lang="en-AU" sz="3200" dirty="0"/>
              <a:t>patients presenting with oblique dysfunction where radiological imaging was obtained and demonstrated anatomical anomalies. Clinical motility and </a:t>
            </a:r>
            <a:r>
              <a:rPr lang="en-AU" sz="3200" dirty="0" smtClean="0"/>
              <a:t>MRI </a:t>
            </a:r>
            <a:r>
              <a:rPr lang="en-AU" sz="3200" dirty="0"/>
              <a:t>scans of the orbit were reviewed. </a:t>
            </a:r>
            <a:endParaRPr lang="en-GB" sz="3200" dirty="0"/>
          </a:p>
        </p:txBody>
      </p:sp>
      <p:sp>
        <p:nvSpPr>
          <p:cNvPr id="85" name="Text Box 42"/>
          <p:cNvSpPr txBox="1">
            <a:spLocks noChangeArrowheads="1"/>
          </p:cNvSpPr>
          <p:nvPr/>
        </p:nvSpPr>
        <p:spPr bwMode="auto">
          <a:xfrm>
            <a:off x="1167067" y="40521614"/>
            <a:ext cx="28009721" cy="2026848"/>
          </a:xfrm>
          <a:prstGeom prst="rect">
            <a:avLst/>
          </a:prstGeom>
          <a:noFill/>
          <a:ln w="9525">
            <a:noFill/>
            <a:miter lim="800000"/>
            <a:headEnd/>
            <a:tailEnd/>
          </a:ln>
          <a:effectLst/>
        </p:spPr>
        <p:txBody>
          <a:bodyPr wrap="square" lIns="87005" tIns="43503" rIns="87005" bIns="43503">
            <a:spAutoFit/>
          </a:bodyPr>
          <a:lstStyle/>
          <a:p>
            <a:pPr marL="457200" indent="-457200" algn="l">
              <a:buAutoNum type="arabicPeriod"/>
            </a:pPr>
            <a:r>
              <a:rPr lang="en-US" sz="1800" dirty="0" smtClean="0"/>
              <a:t>Kushner BJ. Multiple </a:t>
            </a:r>
            <a:r>
              <a:rPr lang="en-US" sz="1800" dirty="0"/>
              <a:t>mechanisms of </a:t>
            </a:r>
            <a:r>
              <a:rPr lang="en-US" sz="1800" dirty="0" err="1"/>
              <a:t>extraocular</a:t>
            </a:r>
            <a:r>
              <a:rPr lang="en-US" sz="1800" dirty="0"/>
              <a:t> muscle "</a:t>
            </a:r>
            <a:r>
              <a:rPr lang="en-US" sz="1800" dirty="0" err="1" smtClean="0"/>
              <a:t>overaction</a:t>
            </a:r>
            <a:r>
              <a:rPr lang="en-US" sz="1800" dirty="0" smtClean="0"/>
              <a:t>”.</a:t>
            </a:r>
            <a:r>
              <a:rPr lang="en-US" sz="1800" b="1" dirty="0" smtClean="0"/>
              <a:t> </a:t>
            </a:r>
            <a:r>
              <a:rPr lang="en-US" sz="1800" dirty="0"/>
              <a:t>Arch </a:t>
            </a:r>
            <a:r>
              <a:rPr lang="en-US" sz="1800" dirty="0" err="1"/>
              <a:t>Ophthalmol</a:t>
            </a:r>
            <a:r>
              <a:rPr lang="en-US" sz="1800" dirty="0"/>
              <a:t>. 2006 May;124(5):680-</a:t>
            </a:r>
            <a:r>
              <a:rPr lang="en-US" sz="1800" dirty="0" smtClean="0"/>
              <a:t>8</a:t>
            </a:r>
          </a:p>
          <a:p>
            <a:pPr marL="457200" indent="-457200" algn="l">
              <a:buFontTx/>
              <a:buAutoNum type="arabicPeriod"/>
            </a:pPr>
            <a:r>
              <a:rPr lang="en-US" sz="1800" dirty="0" smtClean="0"/>
              <a:t>Remington LA. Clinical anatomy and physiology of the visual system. </a:t>
            </a:r>
            <a:r>
              <a:rPr lang="en-US" sz="1800" dirty="0"/>
              <a:t>‪Elsevier Health Sciences, </a:t>
            </a:r>
            <a:r>
              <a:rPr lang="en-US" sz="1800" dirty="0" smtClean="0"/>
              <a:t>2011‬</a:t>
            </a:r>
          </a:p>
          <a:p>
            <a:pPr marL="457200" indent="-457200" algn="l">
              <a:buFontTx/>
              <a:buAutoNum type="arabicPeriod"/>
            </a:pPr>
            <a:r>
              <a:rPr lang="en-US" sz="1800" dirty="0" smtClean="0"/>
              <a:t>Fink</a:t>
            </a:r>
            <a:r>
              <a:rPr lang="en-US" sz="1800" dirty="0"/>
              <a:t>, W. </a:t>
            </a:r>
            <a:r>
              <a:rPr lang="en-US" sz="1800" dirty="0" smtClean="0"/>
              <a:t>The </a:t>
            </a:r>
            <a:r>
              <a:rPr lang="en-US" sz="1800" dirty="0"/>
              <a:t>role of developmental abnormalities in vertical muscle </a:t>
            </a:r>
            <a:r>
              <a:rPr lang="en-US" sz="1800" dirty="0" smtClean="0"/>
              <a:t>defects. </a:t>
            </a:r>
            <a:r>
              <a:rPr lang="en-US" sz="1800" dirty="0"/>
              <a:t>Trans Am </a:t>
            </a:r>
            <a:r>
              <a:rPr lang="en-US" sz="1800" dirty="0" err="1"/>
              <a:t>Ophth</a:t>
            </a:r>
            <a:r>
              <a:rPr lang="en-US" sz="1800" dirty="0"/>
              <a:t> </a:t>
            </a:r>
            <a:r>
              <a:rPr lang="en-US" sz="1800" dirty="0" err="1"/>
              <a:t>Soc</a:t>
            </a:r>
            <a:r>
              <a:rPr lang="en-US" sz="1800" dirty="0"/>
              <a:t> </a:t>
            </a:r>
            <a:r>
              <a:rPr lang="en-US" sz="1800" dirty="0" smtClean="0"/>
              <a:t>1954</a:t>
            </a:r>
          </a:p>
          <a:p>
            <a:pPr marL="457200" indent="-457200" algn="l">
              <a:buFontTx/>
              <a:buAutoNum type="arabicPeriod"/>
            </a:pPr>
            <a:r>
              <a:rPr lang="en-US" sz="1800" dirty="0" err="1" smtClean="0"/>
              <a:t>Bagolini</a:t>
            </a:r>
            <a:r>
              <a:rPr lang="en-US" sz="1800" dirty="0" smtClean="0"/>
              <a:t> B et al. </a:t>
            </a:r>
            <a:r>
              <a:rPr lang="en-US" sz="1800" dirty="0" err="1"/>
              <a:t>Plagiocephaly</a:t>
            </a:r>
            <a:r>
              <a:rPr lang="en-US" sz="1800" dirty="0"/>
              <a:t> causing superior oblique deficiency and ocular torticollis. A new clinical entity</a:t>
            </a:r>
            <a:r>
              <a:rPr lang="en-US" sz="1800" dirty="0" smtClean="0"/>
              <a:t>. Arch </a:t>
            </a:r>
            <a:r>
              <a:rPr lang="en-US" sz="1800" dirty="0" err="1" smtClean="0"/>
              <a:t>Ophthalmol</a:t>
            </a:r>
            <a:r>
              <a:rPr lang="en-US" sz="1800" dirty="0" smtClean="0"/>
              <a:t> 1982 </a:t>
            </a:r>
            <a:r>
              <a:rPr lang="en-US" sz="1800" dirty="0"/>
              <a:t>Jul;100(7):1093-6.</a:t>
            </a:r>
            <a:r>
              <a:rPr lang="en-US" sz="1800" dirty="0" smtClean="0"/>
              <a:t>  </a:t>
            </a:r>
          </a:p>
          <a:p>
            <a:pPr marL="457200" indent="-457200" algn="l">
              <a:buFontTx/>
              <a:buAutoNum type="arabicPeriod"/>
            </a:pPr>
            <a:r>
              <a:rPr lang="en-US" sz="1800" dirty="0" smtClean="0"/>
              <a:t>Shin, SY, </a:t>
            </a:r>
            <a:r>
              <a:rPr lang="en-US" sz="1800" dirty="0" err="1" smtClean="0"/>
              <a:t>Demer</a:t>
            </a:r>
            <a:r>
              <a:rPr lang="en-US" sz="1800" dirty="0" smtClean="0"/>
              <a:t> JL. </a:t>
            </a:r>
            <a:r>
              <a:rPr lang="en-US" sz="1800" dirty="0"/>
              <a:t>Location and Gaze-Dependent Shift of Inferior Oblique Muscle Position: Anatomic Contributors to Vertical Strabismus Following Lower Lid Blepharoplasty</a:t>
            </a:r>
            <a:r>
              <a:rPr lang="en-US" sz="1800" dirty="0" smtClean="0"/>
              <a:t>? IOVS 2015 </a:t>
            </a:r>
            <a:r>
              <a:rPr lang="en-US" sz="1800" dirty="0"/>
              <a:t>Apr;56(4):</a:t>
            </a:r>
            <a:r>
              <a:rPr lang="en-US" sz="1800" dirty="0" smtClean="0"/>
              <a:t>2408</a:t>
            </a:r>
          </a:p>
          <a:p>
            <a:pPr marL="457200" indent="-457200" algn="l">
              <a:buFontTx/>
              <a:buAutoNum type="arabicPeriod"/>
            </a:pPr>
            <a:r>
              <a:rPr lang="en-US" sz="1800" dirty="0" err="1" smtClean="0"/>
              <a:t>Kono</a:t>
            </a:r>
            <a:r>
              <a:rPr lang="en-US" sz="1800" dirty="0" smtClean="0"/>
              <a:t> R, </a:t>
            </a:r>
            <a:r>
              <a:rPr lang="en-US" sz="1800" dirty="0" err="1" smtClean="0"/>
              <a:t>Demer</a:t>
            </a:r>
            <a:r>
              <a:rPr lang="en-US" sz="1800" dirty="0" smtClean="0"/>
              <a:t> JL. </a:t>
            </a:r>
            <a:r>
              <a:rPr lang="en-US" sz="1800" dirty="0"/>
              <a:t>Magnetic resonance imaging of the functional anatomy of the inferior oblique muscle in superior oblique palsy</a:t>
            </a:r>
            <a:r>
              <a:rPr lang="en-US" sz="1800" dirty="0" smtClean="0"/>
              <a:t>. Ophthalmology 2003 Jun:110(6):1219 </a:t>
            </a:r>
          </a:p>
          <a:p>
            <a:pPr marL="457200" indent="-457200" algn="l">
              <a:buFontTx/>
              <a:buAutoNum type="arabicPeriod"/>
            </a:pPr>
            <a:r>
              <a:rPr lang="en-US" sz="1800" dirty="0" err="1" smtClean="0"/>
              <a:t>Ela-Dalmain</a:t>
            </a:r>
            <a:r>
              <a:rPr lang="en-US" sz="1800" dirty="0" smtClean="0"/>
              <a:t> N et al. </a:t>
            </a:r>
            <a:r>
              <a:rPr lang="en-US" sz="1800" dirty="0"/>
              <a:t>High-resolution magnetic resonance imaging demonstrates reduced inferior oblique muscle size in isolated inferior oblique palsy</a:t>
            </a:r>
            <a:r>
              <a:rPr lang="en-US" sz="1800" dirty="0" smtClean="0"/>
              <a:t>. JAAPOS </a:t>
            </a:r>
            <a:r>
              <a:rPr lang="en-US" sz="1800" dirty="0"/>
              <a:t>2008 Dec;12(6):602</a:t>
            </a:r>
          </a:p>
        </p:txBody>
      </p:sp>
      <p:sp>
        <p:nvSpPr>
          <p:cNvPr id="86" name="Text Box 42"/>
          <p:cNvSpPr txBox="1">
            <a:spLocks noChangeArrowheads="1"/>
          </p:cNvSpPr>
          <p:nvPr/>
        </p:nvSpPr>
        <p:spPr bwMode="auto">
          <a:xfrm>
            <a:off x="10905637" y="8279647"/>
            <a:ext cx="8516344" cy="965019"/>
          </a:xfrm>
          <a:prstGeom prst="rect">
            <a:avLst/>
          </a:prstGeom>
          <a:noFill/>
          <a:ln w="9525">
            <a:solidFill>
              <a:schemeClr val="tx1"/>
            </a:solid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002060"/>
                </a:solidFill>
              </a:rPr>
              <a:t>Methods and Results</a:t>
            </a:r>
          </a:p>
        </p:txBody>
      </p:sp>
      <p:sp>
        <p:nvSpPr>
          <p:cNvPr id="89" name="Text Box 42"/>
          <p:cNvSpPr txBox="1">
            <a:spLocks noChangeArrowheads="1"/>
          </p:cNvSpPr>
          <p:nvPr/>
        </p:nvSpPr>
        <p:spPr bwMode="auto">
          <a:xfrm>
            <a:off x="15556786" y="26756034"/>
            <a:ext cx="13825959" cy="13383807"/>
          </a:xfrm>
          <a:prstGeom prst="rect">
            <a:avLst/>
          </a:prstGeom>
          <a:noFill/>
          <a:ln w="9525">
            <a:noFill/>
            <a:miter lim="800000"/>
            <a:headEnd/>
            <a:tailEnd/>
          </a:ln>
          <a:effectLst/>
        </p:spPr>
        <p:txBody>
          <a:bodyPr wrap="square" lIns="87005" tIns="43503" rIns="87005" bIns="43503">
            <a:spAutoFit/>
          </a:bodyPr>
          <a:lstStyle/>
          <a:p>
            <a:pPr algn="l" fontAlgn="auto">
              <a:spcBef>
                <a:spcPts val="0"/>
              </a:spcBef>
              <a:spcAft>
                <a:spcPts val="0"/>
              </a:spcAft>
              <a:defRPr/>
            </a:pPr>
            <a:r>
              <a:rPr lang="en-NZ" sz="3200" dirty="0" smtClean="0"/>
              <a:t>Oblique muscle anatomical anomalies </a:t>
            </a:r>
            <a:r>
              <a:rPr lang="en-NZ" sz="3200" dirty="0" smtClean="0"/>
              <a:t>are common</a:t>
            </a:r>
            <a:r>
              <a:rPr lang="en-NZ" sz="3200" dirty="0" smtClean="0"/>
              <a:t>. Cadaveric studies have shown </a:t>
            </a:r>
            <a:r>
              <a:rPr lang="en-US" sz="3200" dirty="0"/>
              <a:t>shown 18% of cases </a:t>
            </a:r>
            <a:r>
              <a:rPr lang="en-US" sz="3200" dirty="0" smtClean="0"/>
              <a:t>‘can </a:t>
            </a:r>
            <a:r>
              <a:rPr lang="en-US" sz="3200" dirty="0"/>
              <a:t>have </a:t>
            </a:r>
            <a:r>
              <a:rPr lang="en-US" sz="3200" dirty="0" smtClean="0"/>
              <a:t>pronounced </a:t>
            </a:r>
            <a:r>
              <a:rPr lang="en-US" sz="3200" dirty="0"/>
              <a:t>variations of the oblique muscles planes of action’ including </a:t>
            </a:r>
            <a:r>
              <a:rPr lang="en-US" sz="3200" dirty="0" smtClean="0"/>
              <a:t>&gt;30</a:t>
            </a:r>
            <a:r>
              <a:rPr lang="en-US" sz="3200" dirty="0"/>
              <a:t>° difference in their </a:t>
            </a:r>
            <a:r>
              <a:rPr lang="en-US" sz="3200" dirty="0" smtClean="0"/>
              <a:t>course</a:t>
            </a:r>
            <a:r>
              <a:rPr lang="en-NZ" sz="3200" dirty="0" smtClean="0"/>
              <a:t>.</a:t>
            </a:r>
            <a:r>
              <a:rPr lang="en-NZ" sz="3200" baseline="30000" dirty="0" smtClean="0"/>
              <a:t>3 </a:t>
            </a:r>
            <a:r>
              <a:rPr lang="en-NZ" sz="3200" dirty="0"/>
              <a:t>Posteroplaced trochlea is a </a:t>
            </a:r>
            <a:r>
              <a:rPr lang="en-NZ" sz="3200" dirty="0" smtClean="0"/>
              <a:t>recognised </a:t>
            </a:r>
            <a:r>
              <a:rPr lang="en-NZ" sz="3200" dirty="0"/>
              <a:t>cause of </a:t>
            </a:r>
            <a:r>
              <a:rPr lang="en-NZ" sz="3200" dirty="0" smtClean="0"/>
              <a:t>superior oblique dysfunction</a:t>
            </a:r>
            <a:r>
              <a:rPr lang="en-NZ" sz="3200" baseline="30000" dirty="0" smtClean="0"/>
              <a:t>4</a:t>
            </a:r>
            <a:r>
              <a:rPr lang="en-NZ" sz="3200" dirty="0" smtClean="0"/>
              <a:t> </a:t>
            </a:r>
            <a:r>
              <a:rPr lang="en-NZ" sz="3200" dirty="0"/>
              <a:t>and </a:t>
            </a:r>
            <a:r>
              <a:rPr lang="en-NZ" sz="3200" dirty="0" smtClean="0"/>
              <a:t>two of the cases in this series </a:t>
            </a:r>
            <a:r>
              <a:rPr lang="en-NZ" sz="3200" dirty="0" smtClean="0"/>
              <a:t>demonstrate the inferior oblique version.</a:t>
            </a:r>
          </a:p>
          <a:p>
            <a:pPr algn="l" fontAlgn="auto">
              <a:spcBef>
                <a:spcPts val="0"/>
              </a:spcBef>
              <a:spcAft>
                <a:spcPts val="0"/>
              </a:spcAft>
              <a:defRPr/>
            </a:pPr>
            <a:endParaRPr lang="en-NZ" sz="3200" dirty="0"/>
          </a:p>
          <a:p>
            <a:pPr algn="l" fontAlgn="auto">
              <a:spcBef>
                <a:spcPts val="0"/>
              </a:spcBef>
              <a:spcAft>
                <a:spcPts val="0"/>
              </a:spcAft>
              <a:defRPr/>
            </a:pPr>
            <a:r>
              <a:rPr lang="en-NZ" sz="3200" dirty="0" smtClean="0"/>
              <a:t>This study is the first to demonstrate the ability to visualize the inferior oblique muscle on axial views of the MRI scans and to calculate the angle of the </a:t>
            </a:r>
            <a:r>
              <a:rPr lang="en-NZ" sz="3200" dirty="0" smtClean="0"/>
              <a:t>inferior oblique </a:t>
            </a:r>
            <a:r>
              <a:rPr lang="en-NZ" sz="3200" dirty="0" smtClean="0"/>
              <a:t>in patients with vertical strabismus. </a:t>
            </a:r>
            <a:r>
              <a:rPr lang="en-US" sz="3200" dirty="0"/>
              <a:t>Previous </a:t>
            </a:r>
            <a:r>
              <a:rPr lang="en-US" sz="3200" dirty="0" smtClean="0"/>
              <a:t>MRI </a:t>
            </a:r>
            <a:r>
              <a:rPr lang="en-US" sz="3200" dirty="0"/>
              <a:t>studies on inferior oblique have utilized sagittal or coronal </a:t>
            </a:r>
            <a:r>
              <a:rPr lang="en-US" sz="3200" dirty="0" smtClean="0"/>
              <a:t>images</a:t>
            </a:r>
            <a:r>
              <a:rPr lang="en-NZ" sz="3200" dirty="0" smtClean="0"/>
              <a:t>.</a:t>
            </a:r>
            <a:r>
              <a:rPr lang="en-NZ" sz="3200" baseline="30000" dirty="0"/>
              <a:t>5</a:t>
            </a:r>
            <a:r>
              <a:rPr lang="en-NZ" sz="3200" baseline="30000" dirty="0" smtClean="0"/>
              <a:t>-</a:t>
            </a:r>
            <a:r>
              <a:rPr lang="en-NZ" sz="3200" baseline="30000" dirty="0"/>
              <a:t>7</a:t>
            </a:r>
            <a:r>
              <a:rPr lang="en-NZ" sz="3200" dirty="0" smtClean="0"/>
              <a:t> Shin et. al noted an anterior and inferior displacement of the inferior oblique pulley in patients with vertical strabismus following lower lid blepharoplasty on sagittal scans.</a:t>
            </a:r>
            <a:r>
              <a:rPr lang="en-NZ" sz="3200" baseline="30000" dirty="0"/>
              <a:t>5</a:t>
            </a:r>
            <a:r>
              <a:rPr lang="en-NZ" sz="3200" baseline="30000" dirty="0" smtClean="0"/>
              <a:t> </a:t>
            </a:r>
            <a:r>
              <a:rPr lang="en-NZ" sz="3200" dirty="0" smtClean="0"/>
              <a:t>Although only half of the inferior obliques could be reliably measured on axial scans in our sample of patients with vertical strabismus, in those that had adequate imaging, 20% demonstrated posteroplacement with a mean </a:t>
            </a:r>
            <a:r>
              <a:rPr lang="en-NZ" sz="3200" dirty="0" smtClean="0"/>
              <a:t>4° </a:t>
            </a:r>
            <a:r>
              <a:rPr lang="en-NZ" sz="3200" dirty="0" smtClean="0"/>
              <a:t>of asymmetry of the insertion angle. </a:t>
            </a:r>
            <a:endParaRPr lang="en-NZ" sz="3200" baseline="30000" dirty="0" smtClean="0"/>
          </a:p>
          <a:p>
            <a:pPr algn="l" fontAlgn="auto">
              <a:spcBef>
                <a:spcPts val="0"/>
              </a:spcBef>
              <a:spcAft>
                <a:spcPts val="0"/>
              </a:spcAft>
              <a:defRPr/>
            </a:pPr>
            <a:endParaRPr lang="en-NZ" sz="3200" dirty="0"/>
          </a:p>
          <a:p>
            <a:pPr algn="l" fontAlgn="auto">
              <a:spcBef>
                <a:spcPts val="0"/>
              </a:spcBef>
              <a:spcAft>
                <a:spcPts val="0"/>
              </a:spcAft>
              <a:defRPr/>
            </a:pPr>
            <a:r>
              <a:rPr lang="en-NZ" sz="3200" dirty="0" smtClean="0"/>
              <a:t>Aside from changes in position, imaging can also demonstrate abnormal size of the muscle. In cases of suspected isolated inferior oblique palsy, MRI may reveal inferior oblique muscle atrophy – with the anatomical changes </a:t>
            </a:r>
            <a:r>
              <a:rPr lang="en-NZ" sz="3200" dirty="0" smtClean="0"/>
              <a:t>supporting </a:t>
            </a:r>
            <a:r>
              <a:rPr lang="en-NZ" sz="3200" dirty="0" smtClean="0"/>
              <a:t>the clinical diagnosis.</a:t>
            </a:r>
            <a:r>
              <a:rPr lang="en-NZ" sz="3200" baseline="30000" dirty="0"/>
              <a:t>7</a:t>
            </a:r>
            <a:r>
              <a:rPr lang="en-NZ" sz="3200" dirty="0" smtClean="0"/>
              <a:t> </a:t>
            </a:r>
          </a:p>
          <a:p>
            <a:pPr algn="l" fontAlgn="auto">
              <a:spcBef>
                <a:spcPts val="0"/>
              </a:spcBef>
              <a:spcAft>
                <a:spcPts val="0"/>
              </a:spcAft>
              <a:defRPr/>
            </a:pPr>
            <a:endParaRPr lang="en-AU" sz="3200" dirty="0" smtClean="0"/>
          </a:p>
          <a:p>
            <a:pPr algn="l" fontAlgn="auto">
              <a:spcBef>
                <a:spcPts val="0"/>
              </a:spcBef>
              <a:spcAft>
                <a:spcPts val="0"/>
              </a:spcAft>
              <a:defRPr/>
            </a:pPr>
            <a:r>
              <a:rPr lang="en-AU" sz="3200" dirty="0" smtClean="0"/>
              <a:t>Seemingly </a:t>
            </a:r>
            <a:r>
              <a:rPr lang="en-AU" sz="3200" dirty="0"/>
              <a:t>‘idiopathic’ cases of inferior oblique dysfunction may have an anatomical basis in some patients. </a:t>
            </a:r>
            <a:r>
              <a:rPr lang="en-AU" sz="3200" dirty="0" smtClean="0"/>
              <a:t>MRI </a:t>
            </a:r>
            <a:r>
              <a:rPr lang="en-AU" sz="3200" dirty="0"/>
              <a:t>may be useful in these cases to examine the symmetry and position of the inferior obliques to account for the observed functional changes</a:t>
            </a:r>
            <a:r>
              <a:rPr lang="en-AU" sz="3200" dirty="0" smtClean="0"/>
              <a:t>.</a:t>
            </a:r>
            <a:endParaRPr lang="en-AU" sz="3200" dirty="0"/>
          </a:p>
        </p:txBody>
      </p:sp>
      <p:sp>
        <p:nvSpPr>
          <p:cNvPr id="90" name="Text Box 42"/>
          <p:cNvSpPr txBox="1">
            <a:spLocks noChangeArrowheads="1"/>
          </p:cNvSpPr>
          <p:nvPr/>
        </p:nvSpPr>
        <p:spPr bwMode="auto">
          <a:xfrm>
            <a:off x="706311" y="5891142"/>
            <a:ext cx="28782259" cy="2057626"/>
          </a:xfrm>
          <a:prstGeom prst="rect">
            <a:avLst/>
          </a:prstGeom>
          <a:noFill/>
          <a:ln w="9525">
            <a:noFill/>
            <a:miter lim="800000"/>
            <a:headEnd/>
            <a:tailEnd/>
          </a:ln>
          <a:effectLst/>
        </p:spPr>
        <p:txBody>
          <a:bodyPr wrap="square" lIns="87005" tIns="43503" rIns="87005" bIns="43503">
            <a:spAutoFit/>
          </a:bodyPr>
          <a:lstStyle/>
          <a:p>
            <a:pPr algn="l"/>
            <a:r>
              <a:rPr lang="en-US" sz="3200" dirty="0" smtClean="0"/>
              <a:t>Oblique dysfunction can be a challenging and complicated diagnosis. </a:t>
            </a:r>
            <a:r>
              <a:rPr lang="en-US" sz="3200" i="1" dirty="0" smtClean="0"/>
              <a:t>Real </a:t>
            </a:r>
            <a:r>
              <a:rPr lang="en-US" sz="3200" dirty="0" smtClean="0"/>
              <a:t>and </a:t>
            </a:r>
            <a:r>
              <a:rPr lang="en-US" sz="3200" i="1" dirty="0" smtClean="0"/>
              <a:t>Pseudo</a:t>
            </a:r>
            <a:r>
              <a:rPr lang="en-US" sz="3200" dirty="0" smtClean="0"/>
              <a:t> ‘over-action’ can look similar and the causes of apparent inferior oblique </a:t>
            </a:r>
            <a:r>
              <a:rPr lang="en-US" sz="3200" dirty="0" err="1" smtClean="0"/>
              <a:t>overaction</a:t>
            </a:r>
            <a:r>
              <a:rPr lang="en-US" sz="3200" dirty="0" smtClean="0"/>
              <a:t> are varied.</a:t>
            </a:r>
            <a:r>
              <a:rPr lang="en-US" sz="3200" baseline="30000" dirty="0" smtClean="0"/>
              <a:t>1</a:t>
            </a:r>
            <a:r>
              <a:rPr lang="en-US" sz="3200" dirty="0" smtClean="0"/>
              <a:t> Increased understanding of the radiology may help elucidate underlying pathological processes for the clinical pattern observed. </a:t>
            </a:r>
            <a:r>
              <a:rPr lang="en-AU" sz="3200" dirty="0" smtClean="0"/>
              <a:t>Here we </a:t>
            </a:r>
            <a:r>
              <a:rPr lang="en-AU" sz="3200" dirty="0"/>
              <a:t>describe the clinical and radiological findings of (so-called) inferior oblique </a:t>
            </a:r>
            <a:r>
              <a:rPr lang="en-AU" sz="3200" dirty="0" err="1" smtClean="0"/>
              <a:t>overaction</a:t>
            </a:r>
            <a:r>
              <a:rPr lang="en-AU" sz="3200" dirty="0" smtClean="0"/>
              <a:t> in three patients </a:t>
            </a:r>
            <a:r>
              <a:rPr lang="en-AU" sz="3200" dirty="0"/>
              <a:t>and its structure-function correlation. </a:t>
            </a:r>
            <a:r>
              <a:rPr lang="en-AU" sz="3200" dirty="0" smtClean="0"/>
              <a:t>We also investigate the relative position of the inferior oblique muscles as seen on magnetic resonance imaging (MRI).</a:t>
            </a:r>
            <a:endParaRPr lang="en-AU" sz="3200" dirty="0"/>
          </a:p>
        </p:txBody>
      </p:sp>
      <p:sp>
        <p:nvSpPr>
          <p:cNvPr id="17" name="Text Box 42"/>
          <p:cNvSpPr txBox="1">
            <a:spLocks noChangeArrowheads="1"/>
          </p:cNvSpPr>
          <p:nvPr/>
        </p:nvSpPr>
        <p:spPr bwMode="auto">
          <a:xfrm>
            <a:off x="789489" y="10696664"/>
            <a:ext cx="9370900" cy="965019"/>
          </a:xfrm>
          <a:prstGeom prst="rect">
            <a:avLst/>
          </a:prstGeom>
          <a:solidFill>
            <a:srgbClr val="003399"/>
          </a:solidFill>
          <a:ln w="9525">
            <a:no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FFFFFF"/>
                </a:solidFill>
              </a:rPr>
              <a:t>Case 1</a:t>
            </a:r>
          </a:p>
        </p:txBody>
      </p:sp>
      <p:sp>
        <p:nvSpPr>
          <p:cNvPr id="19" name="Text Box 42"/>
          <p:cNvSpPr txBox="1">
            <a:spLocks noChangeArrowheads="1"/>
          </p:cNvSpPr>
          <p:nvPr/>
        </p:nvSpPr>
        <p:spPr bwMode="auto">
          <a:xfrm>
            <a:off x="789490" y="12052066"/>
            <a:ext cx="9370900" cy="3042511"/>
          </a:xfrm>
          <a:prstGeom prst="rect">
            <a:avLst/>
          </a:prstGeom>
          <a:noFill/>
          <a:ln w="9525">
            <a:noFill/>
            <a:miter lim="800000"/>
            <a:headEnd/>
            <a:tailEnd/>
          </a:ln>
          <a:effectLst/>
        </p:spPr>
        <p:txBody>
          <a:bodyPr wrap="square" lIns="87005" tIns="43503" rIns="87005" bIns="43503">
            <a:spAutoFit/>
          </a:bodyPr>
          <a:lstStyle/>
          <a:p>
            <a:pPr algn="l"/>
            <a:r>
              <a:rPr lang="en-AU" sz="3200" dirty="0"/>
              <a:t>A 21 year old man presented with vertical diplopia associated with right </a:t>
            </a:r>
            <a:r>
              <a:rPr lang="en-AU" sz="3200" dirty="0" err="1"/>
              <a:t>hypertropia</a:t>
            </a:r>
            <a:r>
              <a:rPr lang="en-AU" sz="3200" dirty="0"/>
              <a:t>, small V pattern </a:t>
            </a:r>
            <a:r>
              <a:rPr lang="en-AU" sz="3200" dirty="0" err="1"/>
              <a:t>esotropia</a:t>
            </a:r>
            <a:r>
              <a:rPr lang="en-AU" sz="3200" dirty="0"/>
              <a:t> and apparent right inferior oblique </a:t>
            </a:r>
            <a:r>
              <a:rPr lang="en-AU" sz="3200" dirty="0" err="1"/>
              <a:t>overaction</a:t>
            </a:r>
            <a:r>
              <a:rPr lang="en-AU" sz="3200" dirty="0"/>
              <a:t>. MRI axial T2-weighted sequences revealed asymmetric inferior oblique origins with the left origin </a:t>
            </a:r>
            <a:r>
              <a:rPr lang="en-AU" sz="3200" dirty="0" err="1" smtClean="0"/>
              <a:t>posteroplaced</a:t>
            </a:r>
            <a:r>
              <a:rPr lang="en-AU" sz="3200" dirty="0" smtClean="0"/>
              <a:t>.</a:t>
            </a:r>
            <a:endParaRPr lang="en-GB" sz="3200" dirty="0"/>
          </a:p>
        </p:txBody>
      </p:sp>
      <p:sp>
        <p:nvSpPr>
          <p:cNvPr id="21" name="Text Box 42"/>
          <p:cNvSpPr txBox="1">
            <a:spLocks noChangeArrowheads="1"/>
          </p:cNvSpPr>
          <p:nvPr/>
        </p:nvSpPr>
        <p:spPr bwMode="auto">
          <a:xfrm>
            <a:off x="10484417" y="12067166"/>
            <a:ext cx="9390128" cy="2550068"/>
          </a:xfrm>
          <a:prstGeom prst="rect">
            <a:avLst/>
          </a:prstGeom>
          <a:noFill/>
          <a:ln w="9525">
            <a:noFill/>
            <a:miter lim="800000"/>
            <a:headEnd/>
            <a:tailEnd/>
          </a:ln>
          <a:effectLst/>
        </p:spPr>
        <p:txBody>
          <a:bodyPr wrap="square" lIns="87005" tIns="43503" rIns="87005" bIns="43503">
            <a:spAutoFit/>
          </a:bodyPr>
          <a:lstStyle/>
          <a:p>
            <a:pPr algn="l"/>
            <a:r>
              <a:rPr lang="en-AU" sz="3200" dirty="0"/>
              <a:t>A 54 year old man with apparent right inferior oblique </a:t>
            </a:r>
            <a:r>
              <a:rPr lang="en-AU" sz="3200" dirty="0" err="1"/>
              <a:t>overaction</a:t>
            </a:r>
            <a:r>
              <a:rPr lang="en-AU" sz="3200" dirty="0"/>
              <a:t> was also examined. MRI demonstrated </a:t>
            </a:r>
            <a:r>
              <a:rPr lang="en-AU" sz="3200" dirty="0" err="1"/>
              <a:t>retroposition</a:t>
            </a:r>
            <a:r>
              <a:rPr lang="en-AU" sz="3200" dirty="0"/>
              <a:t> of both the left </a:t>
            </a:r>
            <a:r>
              <a:rPr lang="en-AU" sz="3200" dirty="0" smtClean="0"/>
              <a:t>trochlea and </a:t>
            </a:r>
            <a:r>
              <a:rPr lang="en-AU" sz="3200" dirty="0"/>
              <a:t>left inferior oblique </a:t>
            </a:r>
            <a:r>
              <a:rPr lang="en-AU" sz="3200" dirty="0" smtClean="0"/>
              <a:t>origin (arrow) </a:t>
            </a:r>
            <a:r>
              <a:rPr lang="en-AU" sz="3200" dirty="0"/>
              <a:t>as compared to the right. </a:t>
            </a:r>
            <a:endParaRPr lang="en-GB" sz="3200" dirty="0"/>
          </a:p>
        </p:txBody>
      </p:sp>
      <p:grpSp>
        <p:nvGrpSpPr>
          <p:cNvPr id="22" name="Group 21"/>
          <p:cNvGrpSpPr/>
          <p:nvPr/>
        </p:nvGrpSpPr>
        <p:grpSpPr>
          <a:xfrm>
            <a:off x="858141" y="15852207"/>
            <a:ext cx="9302248" cy="3114871"/>
            <a:chOff x="2229756" y="2715766"/>
            <a:chExt cx="6683199" cy="2185922"/>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29756" y="2715766"/>
              <a:ext cx="6683199" cy="748352"/>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33908" y="3435846"/>
              <a:ext cx="6679047" cy="759691"/>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33908" y="4155926"/>
              <a:ext cx="6679047" cy="745762"/>
            </a:xfrm>
            <a:prstGeom prst="rect">
              <a:avLst/>
            </a:prstGeom>
          </p:spPr>
        </p:pic>
      </p:grpSp>
      <p:grpSp>
        <p:nvGrpSpPr>
          <p:cNvPr id="34" name="Group 33"/>
          <p:cNvGrpSpPr/>
          <p:nvPr/>
        </p:nvGrpSpPr>
        <p:grpSpPr>
          <a:xfrm>
            <a:off x="889090" y="19189779"/>
            <a:ext cx="9277597" cy="3767688"/>
            <a:chOff x="2090488" y="1998903"/>
            <a:chExt cx="6729984" cy="2733087"/>
          </a:xfrm>
        </p:grpSpPr>
        <p:pic>
          <p:nvPicPr>
            <p:cNvPr id="35" name="Picture 3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90488" y="1998903"/>
              <a:ext cx="6729984" cy="2733087"/>
            </a:xfrm>
            <a:prstGeom prst="rect">
              <a:avLst/>
            </a:prstGeom>
          </p:spPr>
        </p:pic>
        <p:sp>
          <p:nvSpPr>
            <p:cNvPr id="36" name="TextBox 35"/>
            <p:cNvSpPr txBox="1"/>
            <p:nvPr/>
          </p:nvSpPr>
          <p:spPr>
            <a:xfrm>
              <a:off x="2195736" y="2283718"/>
              <a:ext cx="2160240" cy="391395"/>
            </a:xfrm>
            <a:prstGeom prst="rect">
              <a:avLst/>
            </a:prstGeom>
            <a:noFill/>
          </p:spPr>
          <p:txBody>
            <a:bodyPr wrap="square" rtlCol="0">
              <a:spAutoFit/>
            </a:bodyPr>
            <a:lstStyle/>
            <a:p>
              <a:pPr algn="ctr"/>
              <a:r>
                <a:rPr lang="en-US" sz="2800" dirty="0" smtClean="0">
                  <a:solidFill>
                    <a:srgbClr val="FFFFFF"/>
                  </a:solidFill>
                </a:rPr>
                <a:t>Axial T2</a:t>
              </a:r>
              <a:endParaRPr lang="en-US" sz="2800" dirty="0">
                <a:solidFill>
                  <a:srgbClr val="FFFFFF"/>
                </a:solidFill>
              </a:endParaRPr>
            </a:p>
          </p:txBody>
        </p:sp>
        <p:sp>
          <p:nvSpPr>
            <p:cNvPr id="40" name="TextBox 39"/>
            <p:cNvSpPr txBox="1"/>
            <p:nvPr/>
          </p:nvSpPr>
          <p:spPr>
            <a:xfrm>
              <a:off x="2143004" y="2048990"/>
              <a:ext cx="288032" cy="369595"/>
            </a:xfrm>
            <a:prstGeom prst="rect">
              <a:avLst/>
            </a:prstGeom>
            <a:noFill/>
          </p:spPr>
          <p:txBody>
            <a:bodyPr wrap="square" rtlCol="0">
              <a:spAutoFit/>
            </a:bodyPr>
            <a:lstStyle/>
            <a:p>
              <a:r>
                <a:rPr lang="en-US" sz="4400" dirty="0" smtClean="0">
                  <a:solidFill>
                    <a:srgbClr val="FFFFFF"/>
                  </a:solidFill>
                </a:rPr>
                <a:t>R</a:t>
              </a:r>
              <a:endParaRPr lang="en-US" sz="4400" dirty="0">
                <a:solidFill>
                  <a:srgbClr val="FFFFFF"/>
                </a:solidFill>
              </a:endParaRPr>
            </a:p>
          </p:txBody>
        </p:sp>
        <p:sp>
          <p:nvSpPr>
            <p:cNvPr id="41" name="TextBox 40"/>
            <p:cNvSpPr txBox="1"/>
            <p:nvPr/>
          </p:nvSpPr>
          <p:spPr>
            <a:xfrm>
              <a:off x="8388424" y="2067694"/>
              <a:ext cx="288032" cy="369595"/>
            </a:xfrm>
            <a:prstGeom prst="rect">
              <a:avLst/>
            </a:prstGeom>
            <a:noFill/>
          </p:spPr>
          <p:txBody>
            <a:bodyPr wrap="square" rtlCol="0">
              <a:spAutoFit/>
            </a:bodyPr>
            <a:lstStyle/>
            <a:p>
              <a:r>
                <a:rPr lang="en-US" sz="4400" dirty="0">
                  <a:solidFill>
                    <a:srgbClr val="FFFFFF"/>
                  </a:solidFill>
                </a:rPr>
                <a:t>L</a:t>
              </a:r>
            </a:p>
          </p:txBody>
        </p:sp>
      </p:grpSp>
      <p:grpSp>
        <p:nvGrpSpPr>
          <p:cNvPr id="43" name="Group 42"/>
          <p:cNvGrpSpPr/>
          <p:nvPr/>
        </p:nvGrpSpPr>
        <p:grpSpPr>
          <a:xfrm>
            <a:off x="10469320" y="14925439"/>
            <a:ext cx="9370899" cy="4393591"/>
            <a:chOff x="5296185" y="15034295"/>
            <a:chExt cx="17788037" cy="8340945"/>
          </a:xfrm>
        </p:grpSpPr>
        <p:pic>
          <p:nvPicPr>
            <p:cNvPr id="44" name="Picture 43" descr="9Gaze.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03541" y="15034295"/>
              <a:ext cx="17780681" cy="2883290"/>
            </a:xfrm>
            <a:prstGeom prst="rect">
              <a:avLst/>
            </a:prstGeom>
          </p:spPr>
        </p:pic>
        <p:pic>
          <p:nvPicPr>
            <p:cNvPr id="45" name="Picture 44" descr="9Gaze.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301246" y="17917585"/>
              <a:ext cx="17780681" cy="2814639"/>
            </a:xfrm>
            <a:prstGeom prst="rect">
              <a:avLst/>
            </a:prstGeom>
          </p:spPr>
        </p:pic>
        <p:pic>
          <p:nvPicPr>
            <p:cNvPr id="46" name="Picture 45" descr="9Gaze.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296185" y="20697900"/>
              <a:ext cx="17780681" cy="2677340"/>
            </a:xfrm>
            <a:prstGeom prst="rect">
              <a:avLst/>
            </a:prstGeom>
          </p:spPr>
        </p:pic>
      </p:grpSp>
      <p:sp>
        <p:nvSpPr>
          <p:cNvPr id="2050" name="TextBox 2049"/>
          <p:cNvSpPr txBox="1"/>
          <p:nvPr/>
        </p:nvSpPr>
        <p:spPr>
          <a:xfrm>
            <a:off x="892465" y="23129084"/>
            <a:ext cx="9267923" cy="1815882"/>
          </a:xfrm>
          <a:prstGeom prst="rect">
            <a:avLst/>
          </a:prstGeom>
          <a:noFill/>
        </p:spPr>
        <p:txBody>
          <a:bodyPr wrap="square" rtlCol="0">
            <a:spAutoFit/>
          </a:bodyPr>
          <a:lstStyle/>
          <a:p>
            <a:r>
              <a:rPr lang="en-US" sz="2800" dirty="0" smtClean="0"/>
              <a:t>Figure. (Top) Nine positions of gaze. (Bottom) Axial MRI. Horizontal </a:t>
            </a:r>
            <a:r>
              <a:rPr lang="en-US" sz="2800" dirty="0"/>
              <a:t>dotted line is aligned with the anterior edge of the RIO origin, and the yellow arrow with the anterior edge of the</a:t>
            </a:r>
            <a:r>
              <a:rPr lang="en-US" sz="2800" dirty="0" smtClean="0"/>
              <a:t> LIO origin.</a:t>
            </a:r>
            <a:endParaRPr lang="en-US" sz="2800" dirty="0"/>
          </a:p>
        </p:txBody>
      </p:sp>
      <p:sp>
        <p:nvSpPr>
          <p:cNvPr id="87" name="TextBox 86"/>
          <p:cNvSpPr txBox="1"/>
          <p:nvPr/>
        </p:nvSpPr>
        <p:spPr>
          <a:xfrm>
            <a:off x="10450092" y="23624731"/>
            <a:ext cx="9390127" cy="1815882"/>
          </a:xfrm>
          <a:prstGeom prst="rect">
            <a:avLst/>
          </a:prstGeom>
          <a:noFill/>
        </p:spPr>
        <p:txBody>
          <a:bodyPr wrap="square" rtlCol="0">
            <a:spAutoFit/>
          </a:bodyPr>
          <a:lstStyle/>
          <a:p>
            <a:r>
              <a:rPr lang="en-US" sz="2800" dirty="0" smtClean="0"/>
              <a:t>Figure. (Top) Nine positions of gaze. (Bottom) </a:t>
            </a:r>
            <a:r>
              <a:rPr lang="en-US" sz="2800" dirty="0"/>
              <a:t>Axial MRI. Horizontal dotted line is aligned with the anterior edge of the RIO origin, and the yellow arrow with the anterior edge of the LIO origin</a:t>
            </a:r>
            <a:r>
              <a:rPr lang="en-US" sz="2800" dirty="0" smtClean="0"/>
              <a:t>. </a:t>
            </a:r>
            <a:endParaRPr lang="en-US" sz="2800" dirty="0"/>
          </a:p>
        </p:txBody>
      </p:sp>
      <p:sp>
        <p:nvSpPr>
          <p:cNvPr id="53" name="Text Box 42"/>
          <p:cNvSpPr txBox="1">
            <a:spLocks noChangeArrowheads="1"/>
          </p:cNvSpPr>
          <p:nvPr/>
        </p:nvSpPr>
        <p:spPr bwMode="auto">
          <a:xfrm>
            <a:off x="1010540" y="25554508"/>
            <a:ext cx="13950890" cy="991301"/>
          </a:xfrm>
          <a:prstGeom prst="rect">
            <a:avLst/>
          </a:prstGeom>
          <a:solidFill>
            <a:srgbClr val="003399"/>
          </a:solidFill>
          <a:ln w="9525">
            <a:solidFill>
              <a:srgbClr val="FFFFFF"/>
            </a:solidFill>
            <a:miter lim="800000"/>
            <a:headEnd/>
            <a:tailEnd/>
          </a:ln>
          <a:effectLst/>
        </p:spPr>
        <p:txBody>
          <a:bodyPr wrap="square" lIns="87005" tIns="43503" rIns="87005" bIns="43503">
            <a:spAutoFit/>
          </a:bodyPr>
          <a:lstStyle/>
          <a:p>
            <a:pPr defTabSz="4176550">
              <a:spcBef>
                <a:spcPct val="50000"/>
              </a:spcBef>
            </a:pPr>
            <a:r>
              <a:rPr lang="en-US" sz="5700" b="1" dirty="0" smtClean="0">
                <a:solidFill>
                  <a:schemeClr val="bg1"/>
                </a:solidFill>
              </a:rPr>
              <a:t>Inferior </a:t>
            </a:r>
            <a:r>
              <a:rPr lang="en-US" sz="5700" b="1" dirty="0" err="1" smtClean="0">
                <a:solidFill>
                  <a:schemeClr val="bg1"/>
                </a:solidFill>
              </a:rPr>
              <a:t>Obliques</a:t>
            </a:r>
            <a:r>
              <a:rPr lang="en-US" sz="5700" b="1" dirty="0" smtClean="0">
                <a:solidFill>
                  <a:schemeClr val="bg1"/>
                </a:solidFill>
              </a:rPr>
              <a:t> on MRI Imaging</a:t>
            </a:r>
          </a:p>
        </p:txBody>
      </p:sp>
      <p:grpSp>
        <p:nvGrpSpPr>
          <p:cNvPr id="27" name="Group 26"/>
          <p:cNvGrpSpPr/>
          <p:nvPr/>
        </p:nvGrpSpPr>
        <p:grpSpPr>
          <a:xfrm>
            <a:off x="10434994" y="19626981"/>
            <a:ext cx="9439550" cy="4197017"/>
            <a:chOff x="10434993" y="19255281"/>
            <a:chExt cx="10160389" cy="4517517"/>
          </a:xfrm>
        </p:grpSpPr>
        <p:grpSp>
          <p:nvGrpSpPr>
            <p:cNvPr id="13" name="Group 12"/>
            <p:cNvGrpSpPr/>
            <p:nvPr/>
          </p:nvGrpSpPr>
          <p:grpSpPr>
            <a:xfrm>
              <a:off x="10434993" y="19255281"/>
              <a:ext cx="10160389" cy="4517517"/>
              <a:chOff x="15858444" y="20628276"/>
              <a:chExt cx="13223762" cy="5879555"/>
            </a:xfrm>
          </p:grpSpPr>
          <p:grpSp>
            <p:nvGrpSpPr>
              <p:cNvPr id="6" name="Group 5"/>
              <p:cNvGrpSpPr/>
              <p:nvPr/>
            </p:nvGrpSpPr>
            <p:grpSpPr>
              <a:xfrm>
                <a:off x="15858444" y="20628276"/>
                <a:ext cx="13223762" cy="5184018"/>
                <a:chOff x="15858444" y="20628276"/>
                <a:chExt cx="13223762" cy="5184018"/>
              </a:xfrm>
            </p:grpSpPr>
            <p:grpSp>
              <p:nvGrpSpPr>
                <p:cNvPr id="3" name="Group 2"/>
                <p:cNvGrpSpPr/>
                <p:nvPr/>
              </p:nvGrpSpPr>
              <p:grpSpPr>
                <a:xfrm>
                  <a:off x="15858444" y="20628276"/>
                  <a:ext cx="13223762" cy="5184018"/>
                  <a:chOff x="15858444" y="20628276"/>
                  <a:chExt cx="13223762" cy="5184018"/>
                </a:xfrm>
              </p:grpSpPr>
              <p:pic>
                <p:nvPicPr>
                  <p:cNvPr id="4" name="Picture 3" descr="borto axial 1 copy.jp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5858444" y="20628276"/>
                    <a:ext cx="13223762" cy="5184018"/>
                  </a:xfrm>
                  <a:prstGeom prst="rect">
                    <a:avLst/>
                  </a:prstGeom>
                </p:spPr>
              </p:pic>
              <p:sp>
                <p:nvSpPr>
                  <p:cNvPr id="63" name="TextBox 62"/>
                  <p:cNvSpPr txBox="1"/>
                  <p:nvPr/>
                </p:nvSpPr>
                <p:spPr>
                  <a:xfrm>
                    <a:off x="20448631" y="24746484"/>
                    <a:ext cx="4497289" cy="732973"/>
                  </a:xfrm>
                  <a:prstGeom prst="rect">
                    <a:avLst/>
                  </a:prstGeom>
                  <a:noFill/>
                </p:spPr>
                <p:txBody>
                  <a:bodyPr wrap="square" rtlCol="0">
                    <a:spAutoFit/>
                  </a:bodyPr>
                  <a:lstStyle/>
                  <a:p>
                    <a:pPr algn="ctr"/>
                    <a:r>
                      <a:rPr lang="en-US" sz="2800" dirty="0" smtClean="0">
                        <a:solidFill>
                          <a:srgbClr val="FFFFFF"/>
                        </a:solidFill>
                      </a:rPr>
                      <a:t>Axial T2</a:t>
                    </a:r>
                    <a:endParaRPr lang="en-US" sz="2800" dirty="0">
                      <a:solidFill>
                        <a:srgbClr val="FFFFFF"/>
                      </a:solidFill>
                    </a:endParaRPr>
                  </a:p>
                </p:txBody>
              </p:sp>
            </p:grpSp>
            <p:sp>
              <p:nvSpPr>
                <p:cNvPr id="50" name="TextBox 49"/>
                <p:cNvSpPr txBox="1"/>
                <p:nvPr/>
              </p:nvSpPr>
              <p:spPr>
                <a:xfrm>
                  <a:off x="15986616" y="20727521"/>
                  <a:ext cx="599639" cy="769440"/>
                </a:xfrm>
                <a:prstGeom prst="rect">
                  <a:avLst/>
                </a:prstGeom>
                <a:noFill/>
              </p:spPr>
              <p:txBody>
                <a:bodyPr wrap="square" rtlCol="0">
                  <a:spAutoFit/>
                </a:bodyPr>
                <a:lstStyle/>
                <a:p>
                  <a:r>
                    <a:rPr lang="en-US" sz="4400" dirty="0" smtClean="0">
                      <a:solidFill>
                        <a:srgbClr val="FFFFFF"/>
                      </a:solidFill>
                    </a:rPr>
                    <a:t>R</a:t>
                  </a:r>
                  <a:endParaRPr lang="en-US" sz="4400" dirty="0">
                    <a:solidFill>
                      <a:srgbClr val="FFFFFF"/>
                    </a:solidFill>
                  </a:endParaRPr>
                </a:p>
              </p:txBody>
            </p:sp>
          </p:grpSp>
          <p:grpSp>
            <p:nvGrpSpPr>
              <p:cNvPr id="16" name="Group 15"/>
              <p:cNvGrpSpPr/>
              <p:nvPr/>
            </p:nvGrpSpPr>
            <p:grpSpPr>
              <a:xfrm>
                <a:off x="16048146" y="22104129"/>
                <a:ext cx="12468902" cy="4403702"/>
                <a:chOff x="16116798" y="24438229"/>
                <a:chExt cx="12468902" cy="4403702"/>
              </a:xfrm>
            </p:grpSpPr>
            <p:sp>
              <p:nvSpPr>
                <p:cNvPr id="12" name="Left Arrow 11"/>
                <p:cNvSpPr/>
                <p:nvPr/>
              </p:nvSpPr>
              <p:spPr bwMode="auto">
                <a:xfrm rot="16200000" flipV="1">
                  <a:off x="23950166" y="24542493"/>
                  <a:ext cx="738100" cy="529571"/>
                </a:xfrm>
                <a:prstGeom prst="leftArrow">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16116798" y="27930578"/>
                  <a:ext cx="599639" cy="769441"/>
                </a:xfrm>
                <a:prstGeom prst="rect">
                  <a:avLst/>
                </a:prstGeom>
                <a:noFill/>
              </p:spPr>
              <p:txBody>
                <a:bodyPr wrap="square" rtlCol="0">
                  <a:spAutoFit/>
                </a:bodyPr>
                <a:lstStyle/>
                <a:p>
                  <a:endParaRPr lang="en-US" sz="4400" dirty="0">
                    <a:solidFill>
                      <a:srgbClr val="FFFFFF"/>
                    </a:solidFill>
                  </a:endParaRPr>
                </a:p>
              </p:txBody>
            </p:sp>
            <p:sp>
              <p:nvSpPr>
                <p:cNvPr id="61" name="TextBox 60"/>
                <p:cNvSpPr txBox="1"/>
                <p:nvPr/>
              </p:nvSpPr>
              <p:spPr>
                <a:xfrm>
                  <a:off x="27986061" y="28072491"/>
                  <a:ext cx="599639" cy="769440"/>
                </a:xfrm>
                <a:prstGeom prst="rect">
                  <a:avLst/>
                </a:prstGeom>
                <a:noFill/>
              </p:spPr>
              <p:txBody>
                <a:bodyPr wrap="square" rtlCol="0">
                  <a:spAutoFit/>
                </a:bodyPr>
                <a:lstStyle/>
                <a:p>
                  <a:endParaRPr lang="en-US" sz="4400" dirty="0">
                    <a:solidFill>
                      <a:srgbClr val="FFFFFF"/>
                    </a:solidFill>
                  </a:endParaRPr>
                </a:p>
              </p:txBody>
            </p:sp>
          </p:grpSp>
        </p:grpSp>
        <p:sp>
          <p:nvSpPr>
            <p:cNvPr id="51" name="TextBox 50"/>
            <p:cNvSpPr txBox="1"/>
            <p:nvPr/>
          </p:nvSpPr>
          <p:spPr>
            <a:xfrm>
              <a:off x="19877425" y="19393209"/>
              <a:ext cx="599639" cy="769440"/>
            </a:xfrm>
            <a:prstGeom prst="rect">
              <a:avLst/>
            </a:prstGeom>
            <a:noFill/>
          </p:spPr>
          <p:txBody>
            <a:bodyPr wrap="square" rtlCol="0">
              <a:spAutoFit/>
            </a:bodyPr>
            <a:lstStyle/>
            <a:p>
              <a:r>
                <a:rPr lang="en-US" sz="4400" dirty="0">
                  <a:solidFill>
                    <a:srgbClr val="FFFFFF"/>
                  </a:solidFill>
                </a:rPr>
                <a:t>L</a:t>
              </a:r>
            </a:p>
          </p:txBody>
        </p:sp>
      </p:grpSp>
      <p:sp>
        <p:nvSpPr>
          <p:cNvPr id="62" name="Text Box 42"/>
          <p:cNvSpPr txBox="1">
            <a:spLocks noChangeArrowheads="1"/>
          </p:cNvSpPr>
          <p:nvPr/>
        </p:nvSpPr>
        <p:spPr bwMode="auto">
          <a:xfrm>
            <a:off x="20256713" y="23683629"/>
            <a:ext cx="9294434" cy="1380517"/>
          </a:xfrm>
          <a:prstGeom prst="rect">
            <a:avLst/>
          </a:prstGeom>
          <a:noFill/>
          <a:ln w="9525">
            <a:noFill/>
            <a:miter lim="800000"/>
            <a:headEnd/>
            <a:tailEnd/>
          </a:ln>
          <a:effectLst/>
        </p:spPr>
        <p:txBody>
          <a:bodyPr wrap="square" lIns="87005" tIns="43503" rIns="87005" bIns="43503">
            <a:spAutoFit/>
          </a:bodyPr>
          <a:lstStyle/>
          <a:p>
            <a:r>
              <a:rPr lang="en-AU" sz="2800" dirty="0" smtClean="0"/>
              <a:t>Figure (Top). Nine positions of gaze. (Bottom) Sagittal MRI T1-</a:t>
            </a:r>
            <a:r>
              <a:rPr lang="en-AU" sz="2800" dirty="0"/>
              <a:t>weighted </a:t>
            </a:r>
            <a:r>
              <a:rPr lang="en-AU" sz="2800" dirty="0" smtClean="0"/>
              <a:t>sequences with enlarged inferior oblique muscles (arrow) in both eyes.</a:t>
            </a:r>
          </a:p>
        </p:txBody>
      </p:sp>
      <p:grpSp>
        <p:nvGrpSpPr>
          <p:cNvPr id="26" name="Group 25"/>
          <p:cNvGrpSpPr/>
          <p:nvPr/>
        </p:nvGrpSpPr>
        <p:grpSpPr>
          <a:xfrm>
            <a:off x="20250109" y="20370267"/>
            <a:ext cx="9323163" cy="3097722"/>
            <a:chOff x="1189649" y="28628157"/>
            <a:chExt cx="13323309" cy="4255069"/>
          </a:xfrm>
        </p:grpSpPr>
        <p:grpSp>
          <p:nvGrpSpPr>
            <p:cNvPr id="15" name="Group 14"/>
            <p:cNvGrpSpPr/>
            <p:nvPr/>
          </p:nvGrpSpPr>
          <p:grpSpPr>
            <a:xfrm>
              <a:off x="1201402" y="28661265"/>
              <a:ext cx="13311556" cy="4221961"/>
              <a:chOff x="961120" y="30137240"/>
              <a:chExt cx="13311556" cy="4221961"/>
            </a:xfrm>
          </p:grpSpPr>
          <p:grpSp>
            <p:nvGrpSpPr>
              <p:cNvPr id="10" name="Group 9"/>
              <p:cNvGrpSpPr/>
              <p:nvPr/>
            </p:nvGrpSpPr>
            <p:grpSpPr>
              <a:xfrm>
                <a:off x="7876916" y="30137241"/>
                <a:ext cx="6395760" cy="4221959"/>
                <a:chOff x="1252069" y="28420997"/>
                <a:chExt cx="6395760" cy="4221959"/>
              </a:xfrm>
            </p:grpSpPr>
            <p:pic>
              <p:nvPicPr>
                <p:cNvPr id="7" name="Picture 6" descr="2010 LIO enlged.tiff"/>
                <p:cNvPicPr>
                  <a:picLocks noChangeAspect="1"/>
                </p:cNvPicPr>
                <p:nvPr/>
              </p:nvPicPr>
              <p:blipFill rotWithShape="1">
                <a:blip r:embed="rId11" cstate="print">
                  <a:extLst>
                    <a:ext uri="{28A0092B-C50C-407E-A947-70E740481C1C}">
                      <a14:useLocalDpi xmlns:a14="http://schemas.microsoft.com/office/drawing/2010/main"/>
                    </a:ext>
                  </a:extLst>
                </a:blip>
                <a:srcRect t="8781" r="34859" b="6015"/>
                <a:stretch/>
              </p:blipFill>
              <p:spPr>
                <a:xfrm>
                  <a:off x="1252069" y="28420997"/>
                  <a:ext cx="6395760" cy="4221959"/>
                </a:xfrm>
                <a:prstGeom prst="rect">
                  <a:avLst/>
                </a:prstGeom>
              </p:spPr>
            </p:pic>
            <p:sp>
              <p:nvSpPr>
                <p:cNvPr id="56" name="Left Arrow 55"/>
                <p:cNvSpPr/>
                <p:nvPr/>
              </p:nvSpPr>
              <p:spPr bwMode="auto">
                <a:xfrm rot="18420000" flipV="1">
                  <a:off x="3678807" y="30994472"/>
                  <a:ext cx="738101" cy="529571"/>
                </a:xfrm>
                <a:prstGeom prst="leftArrow">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grpSp>
            <p:nvGrpSpPr>
              <p:cNvPr id="9" name="Group 8"/>
              <p:cNvGrpSpPr/>
              <p:nvPr/>
            </p:nvGrpSpPr>
            <p:grpSpPr>
              <a:xfrm>
                <a:off x="961120" y="30137240"/>
                <a:ext cx="6947086" cy="4221961"/>
                <a:chOff x="7620294" y="28420996"/>
                <a:chExt cx="6947086" cy="4221961"/>
              </a:xfrm>
            </p:grpSpPr>
            <p:pic>
              <p:nvPicPr>
                <p:cNvPr id="8" name="Picture 7" descr="2010 RIO, RIR enlged.tiff"/>
                <p:cNvPicPr>
                  <a:picLocks noChangeAspect="1"/>
                </p:cNvPicPr>
                <p:nvPr/>
              </p:nvPicPr>
              <p:blipFill rotWithShape="1">
                <a:blip r:embed="rId12" cstate="print">
                  <a:extLst>
                    <a:ext uri="{28A0092B-C50C-407E-A947-70E740481C1C}">
                      <a14:useLocalDpi xmlns:a14="http://schemas.microsoft.com/office/drawing/2010/main"/>
                    </a:ext>
                  </a:extLst>
                </a:blip>
                <a:srcRect l="4181" t="17925" r="34082" b="12842"/>
                <a:stretch/>
              </p:blipFill>
              <p:spPr>
                <a:xfrm>
                  <a:off x="7620294" y="28420996"/>
                  <a:ext cx="6947086" cy="4221961"/>
                </a:xfrm>
                <a:prstGeom prst="rect">
                  <a:avLst/>
                </a:prstGeom>
              </p:spPr>
            </p:pic>
            <p:sp>
              <p:nvSpPr>
                <p:cNvPr id="57" name="Left Arrow 56"/>
                <p:cNvSpPr/>
                <p:nvPr/>
              </p:nvSpPr>
              <p:spPr bwMode="auto">
                <a:xfrm rot="13800000" flipV="1">
                  <a:off x="9563585" y="30940923"/>
                  <a:ext cx="738101" cy="529571"/>
                </a:xfrm>
                <a:prstGeom prst="leftArrow">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grpSp>
        <p:sp>
          <p:nvSpPr>
            <p:cNvPr id="64" name="TextBox 63"/>
            <p:cNvSpPr txBox="1"/>
            <p:nvPr/>
          </p:nvSpPr>
          <p:spPr>
            <a:xfrm>
              <a:off x="1189649" y="28628157"/>
              <a:ext cx="599638" cy="769440"/>
            </a:xfrm>
            <a:prstGeom prst="rect">
              <a:avLst/>
            </a:prstGeom>
            <a:noFill/>
          </p:spPr>
          <p:txBody>
            <a:bodyPr wrap="square" rtlCol="0">
              <a:spAutoFit/>
            </a:bodyPr>
            <a:lstStyle/>
            <a:p>
              <a:r>
                <a:rPr lang="en-US" sz="4400" dirty="0" smtClean="0">
                  <a:solidFill>
                    <a:srgbClr val="FFFFFF"/>
                  </a:solidFill>
                </a:rPr>
                <a:t>R</a:t>
              </a:r>
              <a:endParaRPr lang="en-US" sz="4400" dirty="0">
                <a:solidFill>
                  <a:srgbClr val="FFFFFF"/>
                </a:solidFill>
              </a:endParaRPr>
            </a:p>
          </p:txBody>
        </p:sp>
        <p:sp>
          <p:nvSpPr>
            <p:cNvPr id="66" name="TextBox 65"/>
            <p:cNvSpPr txBox="1"/>
            <p:nvPr/>
          </p:nvSpPr>
          <p:spPr>
            <a:xfrm>
              <a:off x="13694776" y="28728354"/>
              <a:ext cx="599638" cy="769440"/>
            </a:xfrm>
            <a:prstGeom prst="rect">
              <a:avLst/>
            </a:prstGeom>
            <a:noFill/>
          </p:spPr>
          <p:txBody>
            <a:bodyPr wrap="square" rtlCol="0">
              <a:spAutoFit/>
            </a:bodyPr>
            <a:lstStyle/>
            <a:p>
              <a:r>
                <a:rPr lang="en-US" sz="4400" dirty="0">
                  <a:solidFill>
                    <a:srgbClr val="FFFFFF"/>
                  </a:solidFill>
                </a:rPr>
                <a:t>L</a:t>
              </a:r>
            </a:p>
          </p:txBody>
        </p:sp>
      </p:grpSp>
      <p:sp>
        <p:nvSpPr>
          <p:cNvPr id="67" name="Text Box 42"/>
          <p:cNvSpPr txBox="1">
            <a:spLocks noChangeArrowheads="1"/>
          </p:cNvSpPr>
          <p:nvPr/>
        </p:nvSpPr>
        <p:spPr bwMode="auto">
          <a:xfrm>
            <a:off x="20149149" y="11998520"/>
            <a:ext cx="9336574" cy="4027395"/>
          </a:xfrm>
          <a:prstGeom prst="rect">
            <a:avLst/>
          </a:prstGeom>
          <a:noFill/>
          <a:ln w="9525">
            <a:noFill/>
            <a:miter lim="800000"/>
            <a:headEnd/>
            <a:tailEnd/>
          </a:ln>
          <a:effectLst/>
        </p:spPr>
        <p:txBody>
          <a:bodyPr wrap="square" lIns="87005" tIns="43503" rIns="87005" bIns="43503">
            <a:spAutoFit/>
          </a:bodyPr>
          <a:lstStyle/>
          <a:p>
            <a:pPr algn="l"/>
            <a:r>
              <a:rPr lang="en-AU" sz="3200" dirty="0"/>
              <a:t>A </a:t>
            </a:r>
            <a:r>
              <a:rPr lang="en-AU" sz="3200" dirty="0" smtClean="0"/>
              <a:t>52 </a:t>
            </a:r>
            <a:r>
              <a:rPr lang="en-AU" sz="3200" dirty="0"/>
              <a:t>year old </a:t>
            </a:r>
            <a:r>
              <a:rPr lang="en-AU" sz="3200" dirty="0" smtClean="0"/>
              <a:t>male with increasing bilateral proptosis (left worse than right) and vertical diplopia. Past history of Grave’s disease 10 years previously which was treated with radioactive iodine. Clinical exam demonstrated large angle vertical misalignment with tight left inferior rectus and right superior rectus. MRI imaging revealed grossly enlarged inferior oblique muscles. </a:t>
            </a:r>
          </a:p>
        </p:txBody>
      </p:sp>
      <p:sp>
        <p:nvSpPr>
          <p:cNvPr id="59" name="Text Box 42"/>
          <p:cNvSpPr txBox="1">
            <a:spLocks noChangeArrowheads="1"/>
          </p:cNvSpPr>
          <p:nvPr/>
        </p:nvSpPr>
        <p:spPr bwMode="auto">
          <a:xfrm>
            <a:off x="10484417" y="10677440"/>
            <a:ext cx="9370900" cy="965019"/>
          </a:xfrm>
          <a:prstGeom prst="rect">
            <a:avLst/>
          </a:prstGeom>
          <a:solidFill>
            <a:srgbClr val="003399"/>
          </a:solidFill>
          <a:ln w="9525">
            <a:no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FFFFFF"/>
                </a:solidFill>
              </a:rPr>
              <a:t>Case 2</a:t>
            </a:r>
          </a:p>
        </p:txBody>
      </p:sp>
      <p:sp>
        <p:nvSpPr>
          <p:cNvPr id="65" name="Text Box 42"/>
          <p:cNvSpPr txBox="1">
            <a:spLocks noChangeArrowheads="1"/>
          </p:cNvSpPr>
          <p:nvPr/>
        </p:nvSpPr>
        <p:spPr bwMode="auto">
          <a:xfrm>
            <a:off x="20129921" y="10677438"/>
            <a:ext cx="9370900" cy="965019"/>
          </a:xfrm>
          <a:prstGeom prst="rect">
            <a:avLst/>
          </a:prstGeom>
          <a:solidFill>
            <a:srgbClr val="003399"/>
          </a:solidFill>
          <a:ln w="9525">
            <a:no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FFFFFF"/>
                </a:solidFill>
              </a:rPr>
              <a:t>Case 3</a:t>
            </a:r>
          </a:p>
        </p:txBody>
      </p:sp>
      <p:grpSp>
        <p:nvGrpSpPr>
          <p:cNvPr id="2049" name="Group 2048"/>
          <p:cNvGrpSpPr/>
          <p:nvPr/>
        </p:nvGrpSpPr>
        <p:grpSpPr>
          <a:xfrm>
            <a:off x="20233483" y="16185865"/>
            <a:ext cx="9343758" cy="3807972"/>
            <a:chOff x="20233483" y="15690265"/>
            <a:chExt cx="9343758" cy="3807972"/>
          </a:xfrm>
        </p:grpSpPr>
        <p:pic>
          <p:nvPicPr>
            <p:cNvPr id="28" name="Picture 27"/>
            <p:cNvPicPr>
              <a:picLocks noChangeAspect="1"/>
            </p:cNvPicPr>
            <p:nvPr/>
          </p:nvPicPr>
          <p:blipFill>
            <a:blip r:embed="rId13"/>
            <a:stretch>
              <a:fillRect/>
            </a:stretch>
          </p:blipFill>
          <p:spPr>
            <a:xfrm>
              <a:off x="20240657" y="15690265"/>
              <a:ext cx="9321384" cy="1128923"/>
            </a:xfrm>
            <a:prstGeom prst="rect">
              <a:avLst/>
            </a:prstGeom>
          </p:spPr>
        </p:pic>
        <p:pic>
          <p:nvPicPr>
            <p:cNvPr id="69" name="Picture 68"/>
            <p:cNvPicPr>
              <a:picLocks noChangeAspect="1"/>
            </p:cNvPicPr>
            <p:nvPr/>
          </p:nvPicPr>
          <p:blipFill rotWithShape="1">
            <a:blip r:embed="rId14"/>
            <a:srcRect r="289"/>
            <a:stretch/>
          </p:blipFill>
          <p:spPr>
            <a:xfrm>
              <a:off x="20233483" y="16788818"/>
              <a:ext cx="9322765" cy="1421669"/>
            </a:xfrm>
            <a:prstGeom prst="rect">
              <a:avLst/>
            </a:prstGeom>
          </p:spPr>
        </p:pic>
        <p:pic>
          <p:nvPicPr>
            <p:cNvPr id="31" name="Picture 30"/>
            <p:cNvPicPr>
              <a:picLocks noChangeAspect="1"/>
            </p:cNvPicPr>
            <p:nvPr/>
          </p:nvPicPr>
          <p:blipFill>
            <a:blip r:embed="rId15"/>
            <a:stretch>
              <a:fillRect/>
            </a:stretch>
          </p:blipFill>
          <p:spPr>
            <a:xfrm>
              <a:off x="20246450" y="18209625"/>
              <a:ext cx="9330791" cy="1288612"/>
            </a:xfrm>
            <a:prstGeom prst="rect">
              <a:avLst/>
            </a:prstGeom>
          </p:spPr>
        </p:pic>
      </p:grpSp>
      <p:sp>
        <p:nvSpPr>
          <p:cNvPr id="73" name="Left Arrow 72"/>
          <p:cNvSpPr/>
          <p:nvPr/>
        </p:nvSpPr>
        <p:spPr bwMode="auto">
          <a:xfrm rot="16200000" flipV="1">
            <a:off x="6216328" y="19972483"/>
            <a:ext cx="526880" cy="378025"/>
          </a:xfrm>
          <a:prstGeom prst="leftArrow">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75" name="Text Box 42"/>
          <p:cNvSpPr txBox="1">
            <a:spLocks noChangeArrowheads="1"/>
          </p:cNvSpPr>
          <p:nvPr/>
        </p:nvSpPr>
        <p:spPr bwMode="auto">
          <a:xfrm>
            <a:off x="1119470" y="26722581"/>
            <a:ext cx="13691560" cy="6982050"/>
          </a:xfrm>
          <a:prstGeom prst="rect">
            <a:avLst/>
          </a:prstGeom>
          <a:noFill/>
          <a:ln w="9525">
            <a:noFill/>
            <a:miter lim="800000"/>
            <a:headEnd/>
            <a:tailEnd/>
          </a:ln>
          <a:effectLst/>
        </p:spPr>
        <p:txBody>
          <a:bodyPr wrap="square" lIns="87005" tIns="43503" rIns="87005" bIns="43503">
            <a:spAutoFit/>
          </a:bodyPr>
          <a:lstStyle/>
          <a:p>
            <a:pPr algn="l" fontAlgn="auto">
              <a:spcBef>
                <a:spcPts val="0"/>
              </a:spcBef>
              <a:spcAft>
                <a:spcPts val="0"/>
              </a:spcAft>
              <a:defRPr/>
            </a:pPr>
            <a:r>
              <a:rPr lang="en-AU" sz="3200" dirty="0" smtClean="0"/>
              <a:t>To assess the position of the inferior obliques on imaging, axial MRI images of twenty patients with vertical strabismus were reviewed. The inferior oblique muscles were visible and assessable in 50% of patients on axial T1 and T2 weighted scans.</a:t>
            </a:r>
          </a:p>
          <a:p>
            <a:pPr algn="l" fontAlgn="auto">
              <a:spcBef>
                <a:spcPts val="0"/>
              </a:spcBef>
              <a:spcAft>
                <a:spcPts val="0"/>
              </a:spcAft>
              <a:defRPr/>
            </a:pPr>
            <a:endParaRPr lang="en-AU" sz="3200" dirty="0"/>
          </a:p>
          <a:p>
            <a:pPr algn="l" fontAlgn="auto">
              <a:spcBef>
                <a:spcPts val="0"/>
              </a:spcBef>
              <a:spcAft>
                <a:spcPts val="0"/>
              </a:spcAft>
              <a:defRPr/>
            </a:pPr>
            <a:r>
              <a:rPr lang="en-NZ" sz="3200" dirty="0" smtClean="0"/>
              <a:t>In eyes in which the inferior obliques were able to be evaluated, the angle </a:t>
            </a:r>
            <a:r>
              <a:rPr lang="en-NZ" sz="3200" dirty="0" smtClean="0"/>
              <a:t>of </a:t>
            </a:r>
            <a:r>
              <a:rPr lang="en-NZ" sz="3200" dirty="0" smtClean="0"/>
              <a:t>the </a:t>
            </a:r>
            <a:r>
              <a:rPr lang="en-NZ" sz="3200" dirty="0" smtClean="0"/>
              <a:t>inferior oblique</a:t>
            </a:r>
            <a:r>
              <a:rPr lang="en-NZ" sz="3200" dirty="0" smtClean="0"/>
              <a:t> from its origin to its insertion </a:t>
            </a:r>
            <a:r>
              <a:rPr lang="en-NZ" sz="3200" dirty="0" smtClean="0"/>
              <a:t>was evaluated in each eye. The mean angle was 62 ± </a:t>
            </a:r>
            <a:r>
              <a:rPr lang="en-NZ" sz="3200" dirty="0"/>
              <a:t>6</a:t>
            </a:r>
            <a:r>
              <a:rPr lang="en-NZ" sz="3200" dirty="0" smtClean="0"/>
              <a:t>° for the right eye and 65 </a:t>
            </a:r>
            <a:r>
              <a:rPr lang="en-NZ" sz="3200" dirty="0"/>
              <a:t>± 7</a:t>
            </a:r>
            <a:r>
              <a:rPr lang="en-NZ" sz="3200" dirty="0" smtClean="0"/>
              <a:t>° in the left eye. This is quite different from the anatomy textbook descriptions of </a:t>
            </a:r>
            <a:r>
              <a:rPr lang="en-NZ" sz="3200" dirty="0"/>
              <a:t>approximately </a:t>
            </a:r>
            <a:r>
              <a:rPr lang="en-NZ" sz="3200" dirty="0" smtClean="0"/>
              <a:t>51°.</a:t>
            </a:r>
            <a:r>
              <a:rPr lang="en-NZ" sz="3200" baseline="30000" dirty="0" smtClean="0"/>
              <a:t>2</a:t>
            </a:r>
            <a:r>
              <a:rPr lang="en-NZ" sz="3200" dirty="0" smtClean="0"/>
              <a:t> The mean difference in the angle </a:t>
            </a:r>
            <a:r>
              <a:rPr lang="en-NZ" sz="3200" dirty="0" smtClean="0"/>
              <a:t>of the inferior oblque between </a:t>
            </a:r>
            <a:r>
              <a:rPr lang="en-NZ" sz="3200" dirty="0" smtClean="0"/>
              <a:t>the two eyes was 4 ± </a:t>
            </a:r>
            <a:r>
              <a:rPr lang="en-NZ" sz="3200" dirty="0"/>
              <a:t>4</a:t>
            </a:r>
            <a:r>
              <a:rPr lang="en-NZ" sz="3200" dirty="0" smtClean="0"/>
              <a:t>°. Asymmetry in the position of the origin was also evaluated. </a:t>
            </a:r>
            <a:r>
              <a:rPr lang="en-NZ" sz="3200" dirty="0" smtClean="0"/>
              <a:t>Where the inferior oblique was able to be analysed, two </a:t>
            </a:r>
            <a:r>
              <a:rPr lang="en-NZ" sz="3200" dirty="0" smtClean="0"/>
              <a:t>of 10 eyes (20%) showed posteroplacement of one inferior oblique as compared to the fellow eye.</a:t>
            </a:r>
          </a:p>
        </p:txBody>
      </p:sp>
      <p:cxnSp>
        <p:nvCxnSpPr>
          <p:cNvPr id="18" name="Straight Connector 17"/>
          <p:cNvCxnSpPr/>
          <p:nvPr/>
        </p:nvCxnSpPr>
        <p:spPr bwMode="auto">
          <a:xfrm>
            <a:off x="4292375" y="20218400"/>
            <a:ext cx="2336677" cy="0"/>
          </a:xfrm>
          <a:prstGeom prst="line">
            <a:avLst/>
          </a:prstGeom>
          <a:solidFill>
            <a:schemeClr val="bg1"/>
          </a:solidFill>
          <a:ln w="76200" cap="flat" cmpd="sng" algn="ctr">
            <a:solidFill>
              <a:srgbClr val="FFFF00"/>
            </a:solidFill>
            <a:prstDash val="sysDash"/>
            <a:round/>
            <a:headEnd type="none" w="med" len="med"/>
            <a:tailEnd type="none" w="med" len="med"/>
          </a:ln>
          <a:effectLst/>
        </p:spPr>
      </p:cxnSp>
      <p:cxnSp>
        <p:nvCxnSpPr>
          <p:cNvPr id="71" name="Straight Connector 70"/>
          <p:cNvCxnSpPr/>
          <p:nvPr/>
        </p:nvCxnSpPr>
        <p:spPr bwMode="auto">
          <a:xfrm>
            <a:off x="14147066" y="20777200"/>
            <a:ext cx="2336677" cy="0"/>
          </a:xfrm>
          <a:prstGeom prst="line">
            <a:avLst/>
          </a:prstGeom>
          <a:solidFill>
            <a:schemeClr val="bg1"/>
          </a:solidFill>
          <a:ln w="76200" cap="flat" cmpd="sng" algn="ctr">
            <a:solidFill>
              <a:srgbClr val="FFFF00"/>
            </a:solidFill>
            <a:prstDash val="sysDash"/>
            <a:round/>
            <a:headEnd type="none" w="med" len="med"/>
            <a:tailEnd type="none" w="med" len="med"/>
          </a:ln>
          <a:effectLst/>
        </p:spPr>
      </p:cxnSp>
      <p:sp>
        <p:nvSpPr>
          <p:cNvPr id="2075" name="Text Box 27"/>
          <p:cNvSpPr txBox="1">
            <a:spLocks noChangeArrowheads="1"/>
          </p:cNvSpPr>
          <p:nvPr/>
        </p:nvSpPr>
        <p:spPr bwMode="auto">
          <a:xfrm>
            <a:off x="4403036" y="39699827"/>
            <a:ext cx="3680296" cy="580298"/>
          </a:xfrm>
          <a:prstGeom prst="rect">
            <a:avLst/>
          </a:prstGeom>
          <a:solidFill>
            <a:srgbClr val="003399"/>
          </a:solidFill>
          <a:ln w="9525">
            <a:noFill/>
            <a:miter lim="800000"/>
            <a:headEnd/>
            <a:tailEnd/>
          </a:ln>
          <a:effectLst/>
        </p:spPr>
        <p:txBody>
          <a:bodyPr wrap="square" lIns="87005" tIns="43503" rIns="87005" bIns="43503">
            <a:spAutoFit/>
          </a:bodyPr>
          <a:lstStyle/>
          <a:p>
            <a:pPr defTabSz="4176550">
              <a:spcBef>
                <a:spcPct val="50000"/>
              </a:spcBef>
            </a:pPr>
            <a:r>
              <a:rPr lang="en-US" sz="3200" b="1" dirty="0">
                <a:solidFill>
                  <a:srgbClr val="FFFFFF"/>
                </a:solidFill>
              </a:rPr>
              <a:t>References</a:t>
            </a:r>
          </a:p>
        </p:txBody>
      </p:sp>
      <p:sp>
        <p:nvSpPr>
          <p:cNvPr id="11" name="Rounded Rectangle 10"/>
          <p:cNvSpPr/>
          <p:nvPr/>
        </p:nvSpPr>
        <p:spPr bwMode="auto">
          <a:xfrm>
            <a:off x="115525" y="280140"/>
            <a:ext cx="29899630" cy="375049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8600" b="0" i="0" u="none" strike="noStrike" cap="none" normalizeH="0" baseline="0" dirty="0" smtClean="0">
                <a:ln>
                  <a:noFill/>
                </a:ln>
                <a:solidFill>
                  <a:schemeClr val="tx1"/>
                </a:solidFill>
                <a:effectLst/>
                <a:latin typeface="Arial" charset="0"/>
              </a:rPr>
              <a:t>    </a:t>
            </a:r>
          </a:p>
        </p:txBody>
      </p:sp>
      <p:sp>
        <p:nvSpPr>
          <p:cNvPr id="2062" name="Text Box 14"/>
          <p:cNvSpPr txBox="1">
            <a:spLocks noChangeArrowheads="1"/>
          </p:cNvSpPr>
          <p:nvPr/>
        </p:nvSpPr>
        <p:spPr bwMode="auto">
          <a:xfrm>
            <a:off x="509658" y="608515"/>
            <a:ext cx="28978912" cy="3252824"/>
          </a:xfrm>
          <a:prstGeom prst="rect">
            <a:avLst/>
          </a:prstGeom>
          <a:noFill/>
          <a:ln w="9525">
            <a:noFill/>
            <a:miter lim="800000"/>
            <a:headEnd/>
            <a:tailEnd/>
          </a:ln>
          <a:effectLst/>
        </p:spPr>
        <p:txBody>
          <a:bodyPr wrap="square" lIns="87005" tIns="43503" rIns="87005" bIns="43503">
            <a:spAutoFit/>
          </a:bodyPr>
          <a:lstStyle/>
          <a:p>
            <a:r>
              <a:rPr lang="en-US" sz="7200" b="1" dirty="0">
                <a:solidFill>
                  <a:srgbClr val="002164"/>
                </a:solidFill>
                <a:latin typeface="Arial (headings)"/>
                <a:cs typeface="Arial (headings)"/>
              </a:rPr>
              <a:t>The Radiology of the Inferior Oblique and its Clinical Implications</a:t>
            </a:r>
            <a:endParaRPr lang="en-AU" sz="7200" b="1" dirty="0">
              <a:solidFill>
                <a:srgbClr val="002164"/>
              </a:solidFill>
              <a:latin typeface="Arial (headings)"/>
              <a:cs typeface="Arial (headings)"/>
            </a:endParaRPr>
          </a:p>
          <a:p>
            <a:pPr defTabSz="4176550">
              <a:spcBef>
                <a:spcPts val="1800"/>
              </a:spcBef>
            </a:pPr>
            <a:r>
              <a:rPr lang="en-US" sz="4400" b="1" i="1" dirty="0" err="1" smtClean="0">
                <a:solidFill>
                  <a:srgbClr val="003399"/>
                </a:solidFill>
                <a:latin typeface="+mj-lt"/>
              </a:rPr>
              <a:t>Shivanand</a:t>
            </a:r>
            <a:r>
              <a:rPr lang="en-US" sz="4400" b="1" i="1" dirty="0" smtClean="0">
                <a:solidFill>
                  <a:srgbClr val="003399"/>
                </a:solidFill>
                <a:latin typeface="+mj-lt"/>
              </a:rPr>
              <a:t> Sheth</a:t>
            </a:r>
            <a:r>
              <a:rPr lang="en-US" sz="4400" b="1" i="1" baseline="30000" dirty="0" smtClean="0">
                <a:solidFill>
                  <a:srgbClr val="003399"/>
                </a:solidFill>
                <a:latin typeface="+mj-lt"/>
              </a:rPr>
              <a:t>1,2</a:t>
            </a:r>
            <a:r>
              <a:rPr lang="en-US" sz="4400" b="1" i="1" dirty="0" smtClean="0">
                <a:solidFill>
                  <a:srgbClr val="003399"/>
                </a:solidFill>
                <a:latin typeface="+mj-lt"/>
              </a:rPr>
              <a:t>, Mali Okada</a:t>
            </a:r>
            <a:r>
              <a:rPr lang="en-US" sz="4400" b="1" i="1" baseline="30000" dirty="0" smtClean="0">
                <a:solidFill>
                  <a:srgbClr val="003399"/>
                </a:solidFill>
                <a:latin typeface="+mj-lt"/>
              </a:rPr>
              <a:t>1</a:t>
            </a:r>
            <a:r>
              <a:rPr lang="en-US" sz="4400" b="1" i="1" dirty="0" smtClean="0">
                <a:solidFill>
                  <a:srgbClr val="003399"/>
                </a:solidFill>
                <a:latin typeface="+mj-lt"/>
              </a:rPr>
              <a:t>, Thomas Campbell</a:t>
            </a:r>
            <a:r>
              <a:rPr lang="en-US" sz="4400" b="1" i="1" baseline="30000" dirty="0" smtClean="0">
                <a:solidFill>
                  <a:srgbClr val="003399"/>
                </a:solidFill>
                <a:latin typeface="+mj-lt"/>
              </a:rPr>
              <a:t>1</a:t>
            </a:r>
            <a:r>
              <a:rPr lang="en-US" sz="4400" b="1" i="1" dirty="0" smtClean="0">
                <a:solidFill>
                  <a:srgbClr val="003399"/>
                </a:solidFill>
                <a:latin typeface="+mj-lt"/>
              </a:rPr>
              <a:t>, Lionel Kowal</a:t>
            </a:r>
            <a:r>
              <a:rPr lang="en-US" sz="4400" b="1" i="1" baseline="30000" dirty="0" smtClean="0">
                <a:solidFill>
                  <a:srgbClr val="003399"/>
                </a:solidFill>
                <a:latin typeface="+mj-lt"/>
              </a:rPr>
              <a:t>1</a:t>
            </a:r>
          </a:p>
          <a:p>
            <a:pPr defTabSz="4176550"/>
            <a:endParaRPr lang="en-US" sz="2800" b="1" i="1" baseline="30000" dirty="0" smtClean="0">
              <a:solidFill>
                <a:schemeClr val="tx1">
                  <a:lumMod val="65000"/>
                  <a:lumOff val="35000"/>
                </a:schemeClr>
              </a:solidFill>
              <a:latin typeface="+mj-lt"/>
            </a:endParaRPr>
          </a:p>
          <a:p>
            <a:pPr defTabSz="4176550"/>
            <a:r>
              <a:rPr lang="en-US" sz="2800" b="1" i="1" baseline="30000" dirty="0" smtClean="0">
                <a:solidFill>
                  <a:schemeClr val="tx1">
                    <a:lumMod val="65000"/>
                    <a:lumOff val="35000"/>
                  </a:schemeClr>
                </a:solidFill>
                <a:latin typeface="+mj-lt"/>
              </a:rPr>
              <a:t>1</a:t>
            </a:r>
            <a:r>
              <a:rPr lang="en-US" sz="2800" b="1" i="1" dirty="0" smtClean="0">
                <a:solidFill>
                  <a:schemeClr val="tx1">
                    <a:lumMod val="65000"/>
                    <a:lumOff val="35000"/>
                  </a:schemeClr>
                </a:solidFill>
                <a:latin typeface="+mj-lt"/>
              </a:rPr>
              <a:t>The </a:t>
            </a:r>
            <a:r>
              <a:rPr lang="en-US" sz="2800" b="1" i="1" dirty="0">
                <a:solidFill>
                  <a:schemeClr val="tx1">
                    <a:lumMod val="65000"/>
                    <a:lumOff val="35000"/>
                  </a:schemeClr>
                </a:solidFill>
                <a:latin typeface="+mj-lt"/>
              </a:rPr>
              <a:t>Royal Victorian Eye and Ear Hospital, Melbourne</a:t>
            </a:r>
          </a:p>
          <a:p>
            <a:pPr defTabSz="4176550"/>
            <a:r>
              <a:rPr lang="en-US" sz="2800" b="1" i="1" baseline="30000" dirty="0">
                <a:solidFill>
                  <a:schemeClr val="tx1">
                    <a:lumMod val="65000"/>
                    <a:lumOff val="35000"/>
                  </a:schemeClr>
                </a:solidFill>
                <a:latin typeface="+mj-lt"/>
              </a:rPr>
              <a:t>2</a:t>
            </a:r>
            <a:r>
              <a:rPr lang="en-US" sz="2800" b="1" i="1" dirty="0" smtClean="0">
                <a:solidFill>
                  <a:schemeClr val="tx1">
                    <a:lumMod val="65000"/>
                    <a:lumOff val="35000"/>
                  </a:schemeClr>
                </a:solidFill>
                <a:latin typeface="+mj-lt"/>
              </a:rPr>
              <a:t>The </a:t>
            </a:r>
            <a:r>
              <a:rPr lang="en-US" sz="2800" b="1" i="1" dirty="0">
                <a:solidFill>
                  <a:schemeClr val="tx1">
                    <a:lumMod val="65000"/>
                    <a:lumOff val="35000"/>
                  </a:schemeClr>
                </a:solidFill>
                <a:latin typeface="+mj-lt"/>
              </a:rPr>
              <a:t>Royal </a:t>
            </a:r>
            <a:r>
              <a:rPr lang="en-US" sz="2800" b="1" i="1" dirty="0" smtClean="0">
                <a:solidFill>
                  <a:schemeClr val="tx1">
                    <a:lumMod val="65000"/>
                    <a:lumOff val="35000"/>
                  </a:schemeClr>
                </a:solidFill>
                <a:latin typeface="+mj-lt"/>
              </a:rPr>
              <a:t>Children's’ </a:t>
            </a:r>
            <a:r>
              <a:rPr lang="en-US" sz="2800" b="1" i="1" dirty="0">
                <a:solidFill>
                  <a:schemeClr val="tx1">
                    <a:lumMod val="65000"/>
                    <a:lumOff val="35000"/>
                  </a:schemeClr>
                </a:solidFill>
                <a:latin typeface="+mj-lt"/>
              </a:rPr>
              <a:t>Hospital, Melbourne</a:t>
            </a:r>
          </a:p>
        </p:txBody>
      </p:sp>
      <p:sp>
        <p:nvSpPr>
          <p:cNvPr id="134" name="TextBox 133"/>
          <p:cNvSpPr txBox="1"/>
          <p:nvPr/>
        </p:nvSpPr>
        <p:spPr>
          <a:xfrm>
            <a:off x="399827" y="37638671"/>
            <a:ext cx="13899903" cy="1877437"/>
          </a:xfrm>
          <a:prstGeom prst="rect">
            <a:avLst/>
          </a:prstGeom>
          <a:solidFill>
            <a:schemeClr val="bg1"/>
          </a:solidFill>
        </p:spPr>
        <p:txBody>
          <a:bodyPr wrap="square" rtlCol="0">
            <a:spAutoFit/>
          </a:bodyPr>
          <a:lstStyle/>
          <a:p>
            <a:r>
              <a:rPr lang="en-US" sz="2800" dirty="0" smtClean="0"/>
              <a:t>Figure. (Left) </a:t>
            </a:r>
            <a:r>
              <a:rPr lang="en-US" sz="2800" dirty="0" smtClean="0"/>
              <a:t>Measurement </a:t>
            </a:r>
            <a:r>
              <a:rPr lang="en-US" sz="2800" dirty="0" smtClean="0"/>
              <a:t>of </a:t>
            </a:r>
            <a:r>
              <a:rPr lang="en-US" sz="2800" dirty="0" smtClean="0"/>
              <a:t>the angle of the inferior oblique. Example case here with angle of 66</a:t>
            </a:r>
            <a:r>
              <a:rPr lang="en-NZ" sz="2800" dirty="0" smtClean="0"/>
              <a:t>°.</a:t>
            </a:r>
            <a:r>
              <a:rPr lang="en-US" sz="2800" dirty="0" smtClean="0"/>
              <a:t> (</a:t>
            </a:r>
            <a:r>
              <a:rPr lang="en-US" sz="2800" dirty="0" smtClean="0"/>
              <a:t>Right) Schematic diagram of the mechanism for the change in action with </a:t>
            </a:r>
            <a:r>
              <a:rPr lang="en-US" sz="2800" dirty="0" err="1" smtClean="0"/>
              <a:t>anteroplaced</a:t>
            </a:r>
            <a:r>
              <a:rPr lang="en-US" sz="2800" dirty="0" smtClean="0"/>
              <a:t> or </a:t>
            </a:r>
            <a:r>
              <a:rPr lang="en-US" sz="2800" dirty="0" err="1" smtClean="0"/>
              <a:t>posteroplaced</a:t>
            </a:r>
            <a:r>
              <a:rPr lang="en-US" sz="2800" dirty="0" smtClean="0"/>
              <a:t> inferior oblique origins. The more </a:t>
            </a:r>
            <a:r>
              <a:rPr lang="en-US" sz="2800" dirty="0" err="1" smtClean="0"/>
              <a:t>posteroplaced</a:t>
            </a:r>
            <a:r>
              <a:rPr lang="en-US" sz="2800" dirty="0" smtClean="0"/>
              <a:t> the origin, the more torsion and the less elevation is generated. </a:t>
            </a:r>
            <a:endParaRPr lang="en-US" sz="2800" dirty="0"/>
          </a:p>
        </p:txBody>
      </p:sp>
      <p:pic>
        <p:nvPicPr>
          <p:cNvPr id="5" name="Picture 4" descr="final.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40052" y="33714657"/>
            <a:ext cx="5295739" cy="4060281"/>
          </a:xfrm>
          <a:prstGeom prst="rect">
            <a:avLst/>
          </a:prstGeom>
        </p:spPr>
      </p:pic>
      <p:grpSp>
        <p:nvGrpSpPr>
          <p:cNvPr id="30" name="Group 29"/>
          <p:cNvGrpSpPr/>
          <p:nvPr/>
        </p:nvGrpSpPr>
        <p:grpSpPr>
          <a:xfrm>
            <a:off x="1114876" y="33732440"/>
            <a:ext cx="7688937" cy="3893419"/>
            <a:chOff x="1114876" y="33492165"/>
            <a:chExt cx="7688937" cy="3893419"/>
          </a:xfrm>
        </p:grpSpPr>
        <p:pic>
          <p:nvPicPr>
            <p:cNvPr id="2" name="Picture 1" descr="MRI IO with inse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4876" y="33492165"/>
              <a:ext cx="7688937" cy="3893419"/>
            </a:xfrm>
            <a:prstGeom prst="rect">
              <a:avLst/>
            </a:prstGeom>
          </p:spPr>
        </p:pic>
        <p:pic>
          <p:nvPicPr>
            <p:cNvPr id="14" name="Picture 13"/>
            <p:cNvPicPr>
              <a:picLocks noChangeAspect="1"/>
            </p:cNvPicPr>
            <p:nvPr/>
          </p:nvPicPr>
          <p:blipFill>
            <a:blip r:embed="rId18"/>
            <a:stretch>
              <a:fillRect/>
            </a:stretch>
          </p:blipFill>
          <p:spPr>
            <a:xfrm>
              <a:off x="6026350" y="35576034"/>
              <a:ext cx="2687371" cy="1692695"/>
            </a:xfrm>
            <a:prstGeom prst="rect">
              <a:avLst/>
            </a:prstGeom>
          </p:spPr>
        </p:pic>
      </p:grpSp>
      <p:sp>
        <p:nvSpPr>
          <p:cNvPr id="2053" name="TextBox 2052"/>
          <p:cNvSpPr txBox="1"/>
          <p:nvPr/>
        </p:nvSpPr>
        <p:spPr>
          <a:xfrm>
            <a:off x="8987638" y="33264830"/>
            <a:ext cx="3412572" cy="261610"/>
          </a:xfrm>
          <a:prstGeom prst="rect">
            <a:avLst/>
          </a:prstGeom>
          <a:noFill/>
        </p:spPr>
        <p:txBody>
          <a:bodyPr wrap="square" rtlCol="0">
            <a:spAutoFit/>
          </a:bodyPr>
          <a:lstStyle/>
          <a:p>
            <a:r>
              <a:rPr lang="en-US" sz="1050" dirty="0" smtClean="0"/>
              <a:t>Increasing elevation</a:t>
            </a:r>
            <a:endParaRPr lang="en-US" sz="1050" dirty="0"/>
          </a:p>
        </p:txBody>
      </p:sp>
      <p:sp>
        <p:nvSpPr>
          <p:cNvPr id="77" name="TextBox 76"/>
          <p:cNvSpPr txBox="1"/>
          <p:nvPr/>
        </p:nvSpPr>
        <p:spPr>
          <a:xfrm>
            <a:off x="8387870" y="36077154"/>
            <a:ext cx="3412572" cy="261610"/>
          </a:xfrm>
          <a:prstGeom prst="rect">
            <a:avLst/>
          </a:prstGeom>
          <a:noFill/>
        </p:spPr>
        <p:txBody>
          <a:bodyPr wrap="square" rtlCol="0">
            <a:spAutoFit/>
          </a:bodyPr>
          <a:lstStyle/>
          <a:p>
            <a:r>
              <a:rPr lang="en-US" sz="1050" dirty="0" smtClean="0"/>
              <a:t>Increasing </a:t>
            </a:r>
            <a:r>
              <a:rPr lang="en-US" sz="1050" dirty="0" err="1" smtClean="0"/>
              <a:t>extorsion</a:t>
            </a:r>
            <a:endParaRPr lang="en-US" sz="1050" dirty="0"/>
          </a:p>
        </p:txBody>
      </p:sp>
      <p:sp>
        <p:nvSpPr>
          <p:cNvPr id="2058" name="Curved Down Arrow 2057"/>
          <p:cNvSpPr/>
          <p:nvPr/>
        </p:nvSpPr>
        <p:spPr bwMode="auto">
          <a:xfrm rot="16200000">
            <a:off x="9807886" y="33889180"/>
            <a:ext cx="691370" cy="56989"/>
          </a:xfrm>
          <a:prstGeom prst="curvedDown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3" name="Curved Down Arrow 82"/>
          <p:cNvSpPr/>
          <p:nvPr/>
        </p:nvSpPr>
        <p:spPr bwMode="auto">
          <a:xfrm rot="5720817" flipV="1">
            <a:off x="9572755" y="35721310"/>
            <a:ext cx="653154" cy="45719"/>
          </a:xfrm>
          <a:prstGeom prst="curvedDown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2060" name="Isosceles Triangle 2059"/>
          <p:cNvSpPr/>
          <p:nvPr/>
        </p:nvSpPr>
        <p:spPr bwMode="auto">
          <a:xfrm>
            <a:off x="10074457" y="33508887"/>
            <a:ext cx="164227" cy="13137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8" name="Isosceles Triangle 87"/>
          <p:cNvSpPr/>
          <p:nvPr/>
        </p:nvSpPr>
        <p:spPr bwMode="auto">
          <a:xfrm flipV="1">
            <a:off x="9787040" y="35939739"/>
            <a:ext cx="164227" cy="13137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14215</TotalTime>
  <Words>778</Words>
  <Application>Microsoft Macintosh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Mali Okada</cp:lastModifiedBy>
  <cp:revision>362</cp:revision>
  <cp:lastPrinted>2016-11-01T06:13:07Z</cp:lastPrinted>
  <dcterms:created xsi:type="dcterms:W3CDTF">2008-12-04T00:20:37Z</dcterms:created>
  <dcterms:modified xsi:type="dcterms:W3CDTF">2017-10-21T08:35:40Z</dcterms:modified>
  <cp:category>Research Poster</cp:category>
</cp:coreProperties>
</file>